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4"/>
  </p:notesMasterIdLst>
  <p:sldIdLst>
    <p:sldId id="256" r:id="rId2"/>
    <p:sldId id="394" r:id="rId3"/>
    <p:sldId id="390" r:id="rId4"/>
    <p:sldId id="395" r:id="rId5"/>
    <p:sldId id="396" r:id="rId6"/>
    <p:sldId id="397" r:id="rId7"/>
    <p:sldId id="298" r:id="rId8"/>
    <p:sldId id="257" r:id="rId9"/>
    <p:sldId id="258" r:id="rId10"/>
    <p:sldId id="259" r:id="rId11"/>
    <p:sldId id="260" r:id="rId12"/>
    <p:sldId id="261" r:id="rId13"/>
    <p:sldId id="263" r:id="rId14"/>
    <p:sldId id="262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99" r:id="rId27"/>
    <p:sldId id="300" r:id="rId28"/>
    <p:sldId id="383" r:id="rId29"/>
    <p:sldId id="324" r:id="rId30"/>
    <p:sldId id="301" r:id="rId31"/>
    <p:sldId id="302" r:id="rId32"/>
    <p:sldId id="303" r:id="rId33"/>
    <p:sldId id="304" r:id="rId34"/>
    <p:sldId id="305" r:id="rId35"/>
    <p:sldId id="306" r:id="rId36"/>
    <p:sldId id="307" r:id="rId37"/>
    <p:sldId id="308" r:id="rId38"/>
    <p:sldId id="309" r:id="rId39"/>
    <p:sldId id="310" r:id="rId40"/>
    <p:sldId id="311" r:id="rId41"/>
    <p:sldId id="312" r:id="rId42"/>
    <p:sldId id="313" r:id="rId43"/>
    <p:sldId id="314" r:id="rId44"/>
    <p:sldId id="315" r:id="rId45"/>
    <p:sldId id="316" r:id="rId46"/>
    <p:sldId id="317" r:id="rId47"/>
    <p:sldId id="318" r:id="rId48"/>
    <p:sldId id="319" r:id="rId49"/>
    <p:sldId id="320" r:id="rId50"/>
    <p:sldId id="344" r:id="rId51"/>
    <p:sldId id="334" r:id="rId52"/>
    <p:sldId id="345" r:id="rId53"/>
    <p:sldId id="346" r:id="rId54"/>
    <p:sldId id="347" r:id="rId55"/>
    <p:sldId id="348" r:id="rId56"/>
    <p:sldId id="349" r:id="rId57"/>
    <p:sldId id="350" r:id="rId58"/>
    <p:sldId id="351" r:id="rId59"/>
    <p:sldId id="352" r:id="rId60"/>
    <p:sldId id="353" r:id="rId61"/>
    <p:sldId id="381" r:id="rId62"/>
    <p:sldId id="321" r:id="rId63"/>
    <p:sldId id="382" r:id="rId64"/>
    <p:sldId id="322" r:id="rId65"/>
    <p:sldId id="386" r:id="rId66"/>
    <p:sldId id="326" r:id="rId67"/>
    <p:sldId id="385" r:id="rId68"/>
    <p:sldId id="387" r:id="rId69"/>
    <p:sldId id="384" r:id="rId70"/>
    <p:sldId id="327" r:id="rId71"/>
    <p:sldId id="328" r:id="rId72"/>
    <p:sldId id="329" r:id="rId73"/>
    <p:sldId id="330" r:id="rId74"/>
    <p:sldId id="331" r:id="rId75"/>
    <p:sldId id="354" r:id="rId76"/>
    <p:sldId id="355" r:id="rId77"/>
    <p:sldId id="332" r:id="rId78"/>
    <p:sldId id="356" r:id="rId79"/>
    <p:sldId id="357" r:id="rId80"/>
    <p:sldId id="358" r:id="rId81"/>
    <p:sldId id="360" r:id="rId82"/>
    <p:sldId id="359" r:id="rId83"/>
    <p:sldId id="361" r:id="rId84"/>
    <p:sldId id="363" r:id="rId85"/>
    <p:sldId id="364" r:id="rId86"/>
    <p:sldId id="365" r:id="rId87"/>
    <p:sldId id="370" r:id="rId88"/>
    <p:sldId id="366" r:id="rId89"/>
    <p:sldId id="367" r:id="rId90"/>
    <p:sldId id="368" r:id="rId91"/>
    <p:sldId id="376" r:id="rId92"/>
    <p:sldId id="372" r:id="rId93"/>
    <p:sldId id="374" r:id="rId94"/>
    <p:sldId id="373" r:id="rId95"/>
    <p:sldId id="375" r:id="rId96"/>
    <p:sldId id="389" r:id="rId97"/>
    <p:sldId id="377" r:id="rId98"/>
    <p:sldId id="378" r:id="rId99"/>
    <p:sldId id="379" r:id="rId100"/>
    <p:sldId id="380" r:id="rId101"/>
    <p:sldId id="398" r:id="rId102"/>
    <p:sldId id="276" r:id="rId10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81" d="100"/>
          <a:sy n="81" d="100"/>
        </p:scale>
        <p:origin x="-616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3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notesMaster" Target="notesMasters/notesMaster1.xml"/><Relationship Id="rId105" Type="http://schemas.openxmlformats.org/officeDocument/2006/relationships/printerSettings" Target="printerSettings/printerSettings1.bin"/><Relationship Id="rId106" Type="http://schemas.openxmlformats.org/officeDocument/2006/relationships/presProps" Target="presProps.xml"/><Relationship Id="rId107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theme" Target="theme/theme1.xml"/><Relationship Id="rId10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ezz Std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ezz Std"/>
              </a:defRPr>
            </a:lvl1pPr>
          </a:lstStyle>
          <a:p>
            <a:fld id="{3ADC8DAD-A525-6146-9E88-E72605F0B427}" type="datetimeFigureOut">
              <a:rPr lang="en-US" smtClean="0"/>
              <a:pPr/>
              <a:t>8/3/11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edit</a:t>
            </a:r>
            <a:r>
              <a:rPr lang="sv-SE" dirty="0" smtClean="0"/>
              <a:t> Master text </a:t>
            </a:r>
            <a:r>
              <a:rPr lang="sv-SE" dirty="0" err="1" smtClean="0"/>
              <a:t>styles</a:t>
            </a:r>
            <a:endParaRPr lang="sv-SE" dirty="0" smtClean="0"/>
          </a:p>
          <a:p>
            <a:pPr lvl="1"/>
            <a:r>
              <a:rPr lang="sv-SE" dirty="0" smtClean="0"/>
              <a:t>Second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2"/>
            <a:r>
              <a:rPr lang="sv-SE" dirty="0" err="1" smtClean="0"/>
              <a:t>Third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3"/>
            <a:r>
              <a:rPr lang="sv-SE" dirty="0" err="1" smtClean="0"/>
              <a:t>Fourth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sv-SE" dirty="0" smtClean="0"/>
          </a:p>
          <a:p>
            <a:pPr lvl="4"/>
            <a:r>
              <a:rPr lang="sv-SE" dirty="0" err="1" smtClean="0"/>
              <a:t>Fifth</a:t>
            </a:r>
            <a:r>
              <a:rPr lang="sv-SE" dirty="0" smtClean="0"/>
              <a:t> </a:t>
            </a:r>
            <a:r>
              <a:rPr lang="sv-SE" dirty="0" err="1" smtClean="0"/>
              <a:t>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ezz Std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ezz Std"/>
              </a:defRPr>
            </a:lvl1pPr>
          </a:lstStyle>
          <a:p>
            <a:fld id="{0508E6C8-11BF-4B48-AEE0-4361964F26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630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Mezz Std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Mezz Std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Mezz Std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Mezz Std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Mezz Std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Assumes the future contacts are known.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08E6C8-11BF-4B48-AEE0-4361964F26B1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87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75754-AC29-C54F-932C-C96DC71B2CA5}" type="datetimeFigureOut">
              <a:rPr lang="en-US" smtClean="0"/>
              <a:t>8/3/11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0DB3-1399-544A-86ED-A1672444D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75754-AC29-C54F-932C-C96DC71B2CA5}" type="datetimeFigureOut">
              <a:rPr lang="en-US" smtClean="0"/>
              <a:t>8/3/11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0DB3-1399-544A-86ED-A1672444D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75754-AC29-C54F-932C-C96DC71B2CA5}" type="datetimeFigureOut">
              <a:rPr lang="en-US" smtClean="0"/>
              <a:t>8/3/11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0DB3-1399-544A-86ED-A1672444D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75754-AC29-C54F-932C-C96DC71B2CA5}" type="datetimeFigureOut">
              <a:rPr lang="en-US" smtClean="0"/>
              <a:t>8/3/11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0DB3-1399-544A-86ED-A1672444D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75754-AC29-C54F-932C-C96DC71B2CA5}" type="datetimeFigureOut">
              <a:rPr lang="en-US" smtClean="0"/>
              <a:t>8/3/11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0DB3-1399-544A-86ED-A1672444D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75754-AC29-C54F-932C-C96DC71B2CA5}" type="datetimeFigureOut">
              <a:rPr lang="en-US" smtClean="0"/>
              <a:t>8/3/11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0DB3-1399-544A-86ED-A1672444D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75754-AC29-C54F-932C-C96DC71B2CA5}" type="datetimeFigureOut">
              <a:rPr lang="en-US" smtClean="0"/>
              <a:t>8/3/11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0DB3-1399-544A-86ED-A1672444D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75754-AC29-C54F-932C-C96DC71B2CA5}" type="datetimeFigureOut">
              <a:rPr lang="en-US" smtClean="0"/>
              <a:t>8/3/11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0DB3-1399-544A-86ED-A1672444D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75754-AC29-C54F-932C-C96DC71B2CA5}" type="datetimeFigureOut">
              <a:rPr lang="en-US" smtClean="0"/>
              <a:t>8/3/11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0DB3-1399-544A-86ED-A1672444D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75754-AC29-C54F-932C-C96DC71B2CA5}" type="datetimeFigureOut">
              <a:rPr lang="en-US" smtClean="0"/>
              <a:t>8/3/11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0DB3-1399-544A-86ED-A1672444D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75754-AC29-C54F-932C-C96DC71B2CA5}" type="datetimeFigureOut">
              <a:rPr lang="en-US" smtClean="0"/>
              <a:t>8/3/11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0DB3-1399-544A-86ED-A1672444D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C75754-AC29-C54F-932C-C96DC71B2CA5}" type="datetimeFigureOut">
              <a:rPr lang="en-US" smtClean="0"/>
              <a:pPr/>
              <a:t>8/3/11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30DB3-1399-544A-86ED-A1672444DF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emf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3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3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3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2.e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Relationship Id="rId3" Type="http://schemas.openxmlformats.org/officeDocument/2006/relationships/image" Target="../media/image75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emf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emf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emf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emf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0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5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259744"/>
            <a:ext cx="5288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SI model on static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16794"/>
            <a:ext cx="9143997" cy="283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6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400">
        <p:fade/>
      </p:transition>
    </mc:Choice>
    <mc:Fallback xmlns="">
      <p:transition xmlns:p14="http://schemas.microsoft.com/office/powerpoint/2010/main" advClick="0" advTm="4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974" y="3734870"/>
            <a:ext cx="3032111" cy="1600438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dirty="0" smtClean="0">
                <a:solidFill>
                  <a:srgbClr val="FFFFFF"/>
                </a:solidFill>
                <a:latin typeface="Mezz Std Semibold"/>
                <a:cs typeface="Mezz Std Semibold"/>
              </a:rPr>
              <a:t>Medical</a:t>
            </a:r>
          </a:p>
          <a:p>
            <a:pPr>
              <a:lnSpc>
                <a:spcPct val="80000"/>
              </a:lnSpc>
            </a:pPr>
            <a:r>
              <a:rPr lang="en-US" sz="6000" dirty="0" smtClean="0">
                <a:solidFill>
                  <a:srgbClr val="FFFFFF"/>
                </a:solidFill>
                <a:latin typeface="Mezz Std Semibold"/>
                <a:cs typeface="Mezz Std Semibold"/>
              </a:rPr>
              <a:t>Applications?</a:t>
            </a:r>
            <a:endParaRPr lang="en-US" sz="6000" dirty="0">
              <a:solidFill>
                <a:srgbClr val="FFFFFF"/>
              </a:solidFill>
              <a:latin typeface="Mezz Std Semibold"/>
              <a:cs typeface="Mezz Std Semi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96740" y="3734870"/>
            <a:ext cx="2215221" cy="861774"/>
          </a:xfrm>
          <a:prstGeom prst="rect">
            <a:avLst/>
          </a:prstGeom>
          <a:solidFill>
            <a:srgbClr val="000000">
              <a:alpha val="73000"/>
            </a:srgbClr>
          </a:solidFill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Hepatitis B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96740" y="4783719"/>
            <a:ext cx="4239595" cy="861774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HIV </a:t>
            </a:r>
            <a:r>
              <a:rPr lang="en-US" sz="6000" dirty="0" err="1" smtClean="0">
                <a:solidFill>
                  <a:srgbClr val="FFFFFF"/>
                </a:solidFill>
                <a:latin typeface="Mezz Std"/>
                <a:cs typeface="Mezz Std"/>
              </a:rPr>
              <a:t>PrEP</a:t>
            </a:r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 &amp; counseling  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974" y="5436398"/>
            <a:ext cx="3659976" cy="861774"/>
          </a:xfrm>
          <a:prstGeom prst="rect">
            <a:avLst/>
          </a:prstGeom>
          <a:solidFill>
            <a:srgbClr val="000000">
              <a:alpha val="67000"/>
            </a:srgbClr>
          </a:solidFill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Partner treatment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96740" y="5867285"/>
            <a:ext cx="3108543" cy="861774"/>
          </a:xfrm>
          <a:prstGeom prst="rect">
            <a:avLst/>
          </a:prstGeom>
          <a:solidFill>
            <a:srgbClr val="000000">
              <a:alpha val="68000"/>
            </a:srgbClr>
          </a:solidFill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dirty="0" smtClean="0">
                <a:latin typeface="Mezz Std"/>
                <a:cs typeface="Mezz Std"/>
              </a:rPr>
              <a:t>Contact tracing</a:t>
            </a:r>
            <a:endParaRPr lang="en-US" sz="6000" dirty="0">
              <a:latin typeface="Mezz Std"/>
              <a:cs typeface="Mezz Std"/>
            </a:endParaRPr>
          </a:p>
        </p:txBody>
      </p:sp>
    </p:spTree>
    <p:extLst>
      <p:ext uri="{BB962C8B-B14F-4D97-AF65-F5344CB8AC3E}">
        <p14:creationId xmlns:p14="http://schemas.microsoft.com/office/powerpoint/2010/main" val="91198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8804" y="-259744"/>
            <a:ext cx="37625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 Semibold"/>
                <a:cs typeface="Mezz Std Semibold"/>
              </a:rPr>
              <a:t>A little summary</a:t>
            </a:r>
            <a:endParaRPr lang="en-US" sz="6000" dirty="0">
              <a:solidFill>
                <a:srgbClr val="FFFFFF"/>
              </a:solidFill>
              <a:latin typeface="Mezz Std Semibold"/>
              <a:cs typeface="Mezz Std Semi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8804" y="667820"/>
            <a:ext cx="6148421" cy="1590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rgbClr val="FFFFFF"/>
                </a:solidFill>
                <a:latin typeface="Mezz Std"/>
                <a:cs typeface="Mezz Std"/>
              </a:rPr>
              <a:t>The temporal-network approach:</a:t>
            </a:r>
          </a:p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rgbClr val="FFFFFF"/>
                </a:solidFill>
                <a:latin typeface="Mezz Std"/>
                <a:cs typeface="Mezz Std"/>
              </a:rPr>
              <a:t>Moving </a:t>
            </a:r>
            <a:r>
              <a:rPr lang="en-US" sz="4000" b="1" dirty="0" smtClean="0">
                <a:solidFill>
                  <a:srgbClr val="FFFFFF"/>
                </a:solidFill>
                <a:latin typeface="Mezz Std"/>
                <a:cs typeface="Mezz Std"/>
              </a:rPr>
              <a:t>when</a:t>
            </a:r>
            <a:r>
              <a:rPr lang="en-US" sz="4000" dirty="0" smtClean="0">
                <a:solidFill>
                  <a:srgbClr val="FFFFFF"/>
                </a:solidFill>
                <a:latin typeface="Mezz Std"/>
                <a:cs typeface="Mezz Std"/>
              </a:rPr>
              <a:t> contacts happen from the disease spreading model to the contact network</a:t>
            </a:r>
            <a:endParaRPr lang="en-US" sz="4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77037" y="4835343"/>
            <a:ext cx="6974110" cy="2657138"/>
            <a:chOff x="477037" y="4835343"/>
            <a:chExt cx="6974110" cy="2657138"/>
          </a:xfrm>
        </p:grpSpPr>
        <p:sp>
          <p:nvSpPr>
            <p:cNvPr id="8" name="TextBox 7"/>
            <p:cNvSpPr txBox="1"/>
            <p:nvPr/>
          </p:nvSpPr>
          <p:spPr>
            <a:xfrm>
              <a:off x="1490745" y="5768485"/>
              <a:ext cx="5960402" cy="1097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lnSpc>
                  <a:spcPct val="80000"/>
                </a:lnSpc>
                <a:buFont typeface="Arial"/>
                <a:buChar char="•"/>
              </a:pPr>
              <a:r>
                <a:rPr lang="en-US" sz="4000" dirty="0" smtClean="0">
                  <a:solidFill>
                    <a:srgbClr val="FFFFFF"/>
                  </a:solidFill>
                  <a:latin typeface="Mezz Std"/>
                  <a:cs typeface="Mezz Std"/>
                </a:rPr>
                <a:t>Harder to get rigorous results.</a:t>
              </a:r>
            </a:p>
            <a:p>
              <a:pPr marL="571500" indent="-571500">
                <a:lnSpc>
                  <a:spcPct val="80000"/>
                </a:lnSpc>
                <a:buFont typeface="Arial"/>
                <a:buChar char="•"/>
              </a:pPr>
              <a:r>
                <a:rPr lang="en-US" sz="4000" dirty="0" smtClean="0">
                  <a:solidFill>
                    <a:srgbClr val="FFFFFF"/>
                  </a:solidFill>
                  <a:latin typeface="Mezz Std"/>
                  <a:cs typeface="Mezz Std"/>
                </a:rPr>
                <a:t>Harder to conceptualize.</a:t>
              </a:r>
              <a:endParaRPr lang="en-US" sz="4000" dirty="0">
                <a:solidFill>
                  <a:srgbClr val="FFFFFF"/>
                </a:solidFill>
                <a:latin typeface="Mezz Std"/>
                <a:cs typeface="Mezz Std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77037" y="4835343"/>
              <a:ext cx="627080" cy="2657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20000" dirty="0" smtClean="0">
                  <a:solidFill>
                    <a:srgbClr val="FFFFFF"/>
                  </a:solidFill>
                  <a:latin typeface="Mezz Std Black"/>
                  <a:cs typeface="Mezz Std Black"/>
                </a:rPr>
                <a:t>–</a:t>
              </a:r>
              <a:endParaRPr lang="en-US" sz="20000" dirty="0">
                <a:solidFill>
                  <a:srgbClr val="FFFFFF"/>
                </a:solidFill>
                <a:latin typeface="Mezz Std Black"/>
                <a:cs typeface="Mezz Std Black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490745" y="2520428"/>
            <a:ext cx="7653254" cy="2740871"/>
            <a:chOff x="1490745" y="2269548"/>
            <a:chExt cx="7653254" cy="2740871"/>
          </a:xfrm>
        </p:grpSpPr>
        <p:sp>
          <p:nvSpPr>
            <p:cNvPr id="7" name="TextBox 6"/>
            <p:cNvSpPr txBox="1"/>
            <p:nvPr/>
          </p:nvSpPr>
          <p:spPr>
            <a:xfrm>
              <a:off x="2677842" y="2435355"/>
              <a:ext cx="6466157" cy="2575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lnSpc>
                  <a:spcPct val="80000"/>
                </a:lnSpc>
                <a:buFont typeface="Arial"/>
                <a:buChar char="•"/>
              </a:pPr>
              <a:r>
                <a:rPr lang="en-US" sz="4000" dirty="0" smtClean="0">
                  <a:solidFill>
                    <a:srgbClr val="FFFFFF"/>
                  </a:solidFill>
                  <a:latin typeface="Mezz Std"/>
                  <a:cs typeface="Mezz Std"/>
                </a:rPr>
                <a:t>If there is structure in the temporal aspects of contacts, we can better understand, predict and control spreading phenomena.</a:t>
              </a:r>
            </a:p>
            <a:p>
              <a:pPr marL="571500" indent="-571500">
                <a:lnSpc>
                  <a:spcPct val="80000"/>
                </a:lnSpc>
                <a:buFont typeface="Arial"/>
                <a:buChar char="•"/>
              </a:pPr>
              <a:r>
                <a:rPr lang="en-US" sz="4000" dirty="0" smtClean="0">
                  <a:solidFill>
                    <a:srgbClr val="FFFFFF"/>
                  </a:solidFill>
                  <a:latin typeface="Mezz Std"/>
                  <a:cs typeface="Mezz Std"/>
                </a:rPr>
                <a:t>Fits the data format from many sources.</a:t>
              </a:r>
            </a:p>
            <a:p>
              <a:pPr marL="571500" indent="-571500">
                <a:lnSpc>
                  <a:spcPct val="80000"/>
                </a:lnSpc>
                <a:buFont typeface="Arial"/>
                <a:buChar char="•"/>
              </a:pPr>
              <a:r>
                <a:rPr lang="en-US" sz="4000" dirty="0" smtClean="0">
                  <a:solidFill>
                    <a:srgbClr val="FFFFFF"/>
                  </a:solidFill>
                  <a:latin typeface="Mezz Std"/>
                  <a:cs typeface="Mezz Std"/>
                </a:rPr>
                <a:t>Many open questions.</a:t>
              </a:r>
              <a:endParaRPr lang="en-US" sz="4000" dirty="0">
                <a:solidFill>
                  <a:srgbClr val="FFFFFF"/>
                </a:solidFill>
                <a:latin typeface="Mezz Std"/>
                <a:cs typeface="Mezz Std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90745" y="2269548"/>
              <a:ext cx="1187098" cy="2657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20000" dirty="0" smtClean="0">
                  <a:solidFill>
                    <a:srgbClr val="FFFFFF"/>
                  </a:solidFill>
                  <a:latin typeface="Mezz Std Black"/>
                  <a:cs typeface="Mezz Std Black"/>
                </a:rPr>
                <a:t>+</a:t>
              </a:r>
              <a:endParaRPr lang="en-US" sz="20000" dirty="0">
                <a:solidFill>
                  <a:srgbClr val="FFFFFF"/>
                </a:solidFill>
                <a:latin typeface="Mezz Std Black"/>
                <a:cs typeface="Mezz Std Blac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775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0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259744"/>
            <a:ext cx="5288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SI model on static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016794"/>
            <a:ext cx="9143994" cy="283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5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400">
        <p:fade/>
      </p:transition>
    </mc:Choice>
    <mc:Fallback xmlns="">
      <p:transition xmlns:p14="http://schemas.microsoft.com/office/powerpoint/2010/main" advClick="0" advTm="4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259744"/>
            <a:ext cx="5288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SI model on static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016794"/>
            <a:ext cx="9143994" cy="283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29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400">
        <p:fade/>
      </p:transition>
    </mc:Choice>
    <mc:Fallback xmlns="">
      <p:transition xmlns:p14="http://schemas.microsoft.com/office/powerpoint/2010/main" advClick="0" advTm="4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259744"/>
            <a:ext cx="5288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SI model on static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2016794"/>
            <a:ext cx="9143991" cy="283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3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400">
        <p:fade/>
      </p:transition>
    </mc:Choice>
    <mc:Fallback xmlns="">
      <p:transition xmlns:p14="http://schemas.microsoft.com/office/powerpoint/2010/main" advClick="0" advTm="4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259744"/>
            <a:ext cx="5288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SI model on static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2016794"/>
            <a:ext cx="9143991" cy="283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3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400">
        <p:fade/>
      </p:transition>
    </mc:Choice>
    <mc:Fallback xmlns="">
      <p:transition xmlns:p14="http://schemas.microsoft.com/office/powerpoint/2010/main" advClick="0" advTm="4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259744"/>
            <a:ext cx="5288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SI model on static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2016794"/>
            <a:ext cx="9143991" cy="283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8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400">
        <p:fade/>
      </p:transition>
    </mc:Choice>
    <mc:Fallback xmlns="">
      <p:transition xmlns:p14="http://schemas.microsoft.com/office/powerpoint/2010/main" advClick="0" advTm="4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259744"/>
            <a:ext cx="5288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SI model on static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2016794"/>
            <a:ext cx="9143987" cy="283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8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400">
        <p:fade/>
      </p:transition>
    </mc:Choice>
    <mc:Fallback xmlns="">
      <p:transition xmlns:p14="http://schemas.microsoft.com/office/powerpoint/2010/main" advClick="0" advTm="4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259744"/>
            <a:ext cx="5288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SI model on static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2016794"/>
            <a:ext cx="9143987" cy="283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4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400">
        <p:fade/>
      </p:transition>
    </mc:Choice>
    <mc:Fallback xmlns="">
      <p:transition xmlns:p14="http://schemas.microsoft.com/office/powerpoint/2010/main" advClick="0" advTm="4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259744"/>
            <a:ext cx="5288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SI model on static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2016794"/>
            <a:ext cx="9143984" cy="283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59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400">
        <p:fade/>
      </p:transition>
    </mc:Choice>
    <mc:Fallback xmlns="">
      <p:transition xmlns:p14="http://schemas.microsoft.com/office/powerpoint/2010/main" advClick="0" advTm="4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259744"/>
            <a:ext cx="5288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SI model on static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2016794"/>
            <a:ext cx="9143984" cy="283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6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400">
        <p:fade/>
      </p:transition>
    </mc:Choice>
    <mc:Fallback xmlns="">
      <p:transition xmlns:p14="http://schemas.microsoft.com/office/powerpoint/2010/main" advClick="0" advTm="4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3486" y="2727328"/>
            <a:ext cx="503214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dirty="0" smtClean="0">
                <a:solidFill>
                  <a:srgbClr val="FFFFFF"/>
                </a:solidFill>
                <a:latin typeface="Mezz Std Black"/>
                <a:cs typeface="Mezz Std Black"/>
              </a:rPr>
              <a:t>Network structure</a:t>
            </a:r>
            <a:endParaRPr lang="en-US" sz="6000" dirty="0">
              <a:solidFill>
                <a:srgbClr val="FFFFFF"/>
              </a:solidFill>
              <a:latin typeface="Mezz Std Black"/>
              <a:cs typeface="Mezz Std Black"/>
            </a:endParaRPr>
          </a:p>
        </p:txBody>
      </p:sp>
    </p:spTree>
    <p:extLst>
      <p:ext uri="{BB962C8B-B14F-4D97-AF65-F5344CB8AC3E}">
        <p14:creationId xmlns:p14="http://schemas.microsoft.com/office/powerpoint/2010/main" val="147232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259744"/>
            <a:ext cx="5288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SI model on static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2016794"/>
            <a:ext cx="9143981" cy="283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4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400">
        <p:fade/>
      </p:transition>
    </mc:Choice>
    <mc:Fallback xmlns="">
      <p:transition xmlns:p14="http://schemas.microsoft.com/office/powerpoint/2010/main" advClick="0" advTm="4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259744"/>
            <a:ext cx="5288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SI model on static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2016794"/>
            <a:ext cx="9143981" cy="283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0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400">
        <p:fade/>
      </p:transition>
    </mc:Choice>
    <mc:Fallback xmlns="">
      <p:transition xmlns:p14="http://schemas.microsoft.com/office/powerpoint/2010/main" advClick="0" advTm="4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259744"/>
            <a:ext cx="5288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SI model on static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2016794"/>
            <a:ext cx="9143978" cy="283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9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400">
        <p:fade/>
      </p:transition>
    </mc:Choice>
    <mc:Fallback xmlns="">
      <p:transition xmlns:p14="http://schemas.microsoft.com/office/powerpoint/2010/main" advClick="0" advTm="4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259744"/>
            <a:ext cx="5288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SI model on static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2016794"/>
            <a:ext cx="9143978" cy="283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8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400">
        <p:fade/>
      </p:transition>
    </mc:Choice>
    <mc:Fallback xmlns="">
      <p:transition xmlns:p14="http://schemas.microsoft.com/office/powerpoint/2010/main" advClick="0" advTm="4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259744"/>
            <a:ext cx="5288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SI model on static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" y="2016794"/>
            <a:ext cx="9143974" cy="283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7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400">
        <p:fade/>
      </p:transition>
    </mc:Choice>
    <mc:Fallback xmlns="">
      <p:transition xmlns:p14="http://schemas.microsoft.com/office/powerpoint/2010/main" advClick="0" advTm="4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259744"/>
            <a:ext cx="5288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SI model on static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" y="2016794"/>
            <a:ext cx="9143974" cy="283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3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2727328"/>
            <a:ext cx="562769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dirty="0" smtClean="0">
                <a:solidFill>
                  <a:srgbClr val="FFFFFF"/>
                </a:solidFill>
                <a:latin typeface="Mezz Std Black"/>
                <a:cs typeface="Mezz Std Black"/>
              </a:rPr>
              <a:t>Disease spreading on</a:t>
            </a:r>
          </a:p>
          <a:p>
            <a:pPr>
              <a:lnSpc>
                <a:spcPct val="80000"/>
              </a:lnSpc>
            </a:pPr>
            <a:r>
              <a:rPr lang="en-US" sz="6000" dirty="0" smtClean="0">
                <a:solidFill>
                  <a:srgbClr val="FFFFFF"/>
                </a:solidFill>
                <a:latin typeface="Mezz Std Black"/>
                <a:cs typeface="Mezz Std Black"/>
              </a:rPr>
              <a:t>temporal networks</a:t>
            </a:r>
            <a:endParaRPr lang="en-US" sz="6000" dirty="0">
              <a:solidFill>
                <a:srgbClr val="FFFFFF"/>
              </a:solidFill>
              <a:latin typeface="Mezz Std Black"/>
              <a:cs typeface="Mezz Std Black"/>
            </a:endParaRPr>
          </a:p>
        </p:txBody>
      </p:sp>
    </p:spTree>
    <p:extLst>
      <p:ext uri="{BB962C8B-B14F-4D97-AF65-F5344CB8AC3E}">
        <p14:creationId xmlns:p14="http://schemas.microsoft.com/office/powerpoint/2010/main" val="142290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7635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Disease spreading on temporal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" y="1901342"/>
            <a:ext cx="9143942" cy="283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6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7635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Disease spreading on temporal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" y="1901342"/>
            <a:ext cx="9143942" cy="283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04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7635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Disease spreading on temporal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" y="1901342"/>
            <a:ext cx="9143939" cy="283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2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400">
        <p:fade/>
      </p:transition>
    </mc:Choice>
    <mc:Fallback xmlns="">
      <p:transition xmlns:p14="http://schemas.microsoft.com/office/powerpoint/2010/main" advClick="0" advTm="4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73511" y="765631"/>
            <a:ext cx="8889547" cy="6092369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hains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57" y="1008392"/>
            <a:ext cx="7975835" cy="5508808"/>
          </a:xfrm>
          <a:prstGeom prst="rect">
            <a:avLst/>
          </a:prstGeom>
        </p:spPr>
      </p:pic>
      <p:pic>
        <p:nvPicPr>
          <p:cNvPr id="6" name="Picture 5" descr="fram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322" y="37348"/>
            <a:ext cx="9528258" cy="73248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86" y="-250032"/>
            <a:ext cx="40575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latin typeface="Mezz Std Semibold"/>
                <a:cs typeface="Mezz Std Semibold"/>
              </a:rPr>
              <a:t>Network structure</a:t>
            </a:r>
            <a:endParaRPr lang="en-US" sz="6000" dirty="0">
              <a:latin typeface="Mezz Std Semibold"/>
              <a:cs typeface="Mezz St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20995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7635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Disease spreading on temporal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" y="1901342"/>
            <a:ext cx="9143939" cy="283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7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400">
        <p:fade/>
      </p:transition>
    </mc:Choice>
    <mc:Fallback xmlns="">
      <p:transition xmlns:p14="http://schemas.microsoft.com/office/powerpoint/2010/main" advClick="0" advTm="4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7635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Disease spreading on temporal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" y="1901342"/>
            <a:ext cx="9143936" cy="283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8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400">
        <p:fade/>
      </p:transition>
    </mc:Choice>
    <mc:Fallback xmlns="">
      <p:transition xmlns:p14="http://schemas.microsoft.com/office/powerpoint/2010/main" advClick="0" advTm="4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7635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Disease spreading on temporal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" y="1901342"/>
            <a:ext cx="9143936" cy="283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1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400">
        <p:fade/>
      </p:transition>
    </mc:Choice>
    <mc:Fallback xmlns="">
      <p:transition xmlns:p14="http://schemas.microsoft.com/office/powerpoint/2010/main" advClick="0" advTm="4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7635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Disease spreading on temporal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" y="1901342"/>
            <a:ext cx="9143933" cy="283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0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400">
        <p:fade/>
      </p:transition>
    </mc:Choice>
    <mc:Fallback xmlns="">
      <p:transition xmlns:p14="http://schemas.microsoft.com/office/powerpoint/2010/main" advClick="0" advTm="4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7635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Disease spreading on temporal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" y="1901342"/>
            <a:ext cx="9143933" cy="283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07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400">
        <p:fade/>
      </p:transition>
    </mc:Choice>
    <mc:Fallback xmlns="">
      <p:transition xmlns:p14="http://schemas.microsoft.com/office/powerpoint/2010/main" advClick="0" advTm="4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7635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Disease spreading on temporal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" y="1901342"/>
            <a:ext cx="9143929" cy="283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6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400">
        <p:fade/>
      </p:transition>
    </mc:Choice>
    <mc:Fallback xmlns="">
      <p:transition xmlns:p14="http://schemas.microsoft.com/office/powerpoint/2010/main" advClick="0" advTm="4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7635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Disease spreading on temporal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" y="1901342"/>
            <a:ext cx="9143929" cy="283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400">
        <p:fade/>
      </p:transition>
    </mc:Choice>
    <mc:Fallback xmlns="">
      <p:transition xmlns:p14="http://schemas.microsoft.com/office/powerpoint/2010/main" advClick="0" advTm="4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7635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Disease spreading on temporal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" y="1901342"/>
            <a:ext cx="9143926" cy="283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2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400">
        <p:fade/>
      </p:transition>
    </mc:Choice>
    <mc:Fallback xmlns="">
      <p:transition xmlns:p14="http://schemas.microsoft.com/office/powerpoint/2010/main" advClick="0" advTm="4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7635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Disease spreading on temporal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" y="1901342"/>
            <a:ext cx="9143926" cy="283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3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400">
        <p:fade/>
      </p:transition>
    </mc:Choice>
    <mc:Fallback xmlns="">
      <p:transition xmlns:p14="http://schemas.microsoft.com/office/powerpoint/2010/main" advClick="0" advTm="4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7635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Disease spreading on temporal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" y="1901342"/>
            <a:ext cx="9143923" cy="283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1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400">
        <p:fade/>
      </p:transition>
    </mc:Choice>
    <mc:Fallback xmlns="">
      <p:transition xmlns:p14="http://schemas.microsoft.com/office/powerpoint/2010/main" advClick="0" advTm="4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73511" y="765631"/>
            <a:ext cx="8889547" cy="6092369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02" y="1008392"/>
            <a:ext cx="7969945" cy="5508808"/>
          </a:xfrm>
          <a:prstGeom prst="rect">
            <a:avLst/>
          </a:prstGeom>
        </p:spPr>
      </p:pic>
      <p:pic>
        <p:nvPicPr>
          <p:cNvPr id="6" name="Picture 5" descr="fram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322" y="37348"/>
            <a:ext cx="9528258" cy="73248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86" y="-250032"/>
            <a:ext cx="40575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latin typeface="Mezz Std Semibold"/>
                <a:cs typeface="Mezz Std Semibold"/>
              </a:rPr>
              <a:t>Network structure</a:t>
            </a:r>
            <a:endParaRPr lang="en-US" sz="6000" dirty="0">
              <a:latin typeface="Mezz Std Semibold"/>
              <a:cs typeface="Mezz St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30247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7635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Disease spreading on temporal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" y="1901342"/>
            <a:ext cx="9143923" cy="283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66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400">
        <p:fade/>
      </p:transition>
    </mc:Choice>
    <mc:Fallback xmlns="">
      <p:transition xmlns:p14="http://schemas.microsoft.com/office/powerpoint/2010/main" advClick="0" advTm="4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7635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Disease spreading on temporal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" y="1901342"/>
            <a:ext cx="9143920" cy="283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9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400">
        <p:fade/>
      </p:transition>
    </mc:Choice>
    <mc:Fallback xmlns="">
      <p:transition xmlns:p14="http://schemas.microsoft.com/office/powerpoint/2010/main" advClick="0" advTm="4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7635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Disease spreading on temporal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" y="1901342"/>
            <a:ext cx="9143920" cy="283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1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400">
        <p:fade/>
      </p:transition>
    </mc:Choice>
    <mc:Fallback xmlns="">
      <p:transition xmlns:p14="http://schemas.microsoft.com/office/powerpoint/2010/main" advClick="0" advTm="4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7635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Disease spreading on temporal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" y="1901342"/>
            <a:ext cx="9143916" cy="283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7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400">
        <p:fade/>
      </p:transition>
    </mc:Choice>
    <mc:Fallback xmlns="">
      <p:transition xmlns:p14="http://schemas.microsoft.com/office/powerpoint/2010/main" advClick="0" advTm="4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7635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Disease spreading on temporal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" y="1901342"/>
            <a:ext cx="9143916" cy="283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3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400">
        <p:fade/>
      </p:transition>
    </mc:Choice>
    <mc:Fallback xmlns="">
      <p:transition xmlns:p14="http://schemas.microsoft.com/office/powerpoint/2010/main" advClick="0" advTm="4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7635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Disease spreading on temporal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" y="1901342"/>
            <a:ext cx="9143913" cy="283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6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400">
        <p:fade/>
      </p:transition>
    </mc:Choice>
    <mc:Fallback xmlns="">
      <p:transition xmlns:p14="http://schemas.microsoft.com/office/powerpoint/2010/main" advClick="0" advTm="4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7635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Disease spreading on temporal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" y="1901342"/>
            <a:ext cx="9143913" cy="283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9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400">
        <p:fade/>
      </p:transition>
    </mc:Choice>
    <mc:Fallback xmlns="">
      <p:transition xmlns:p14="http://schemas.microsoft.com/office/powerpoint/2010/main" advClick="0" advTm="4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7635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Disease spreading on temporal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" y="1901342"/>
            <a:ext cx="9143910" cy="283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1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400">
        <p:fade/>
      </p:transition>
    </mc:Choice>
    <mc:Fallback xmlns="">
      <p:transition xmlns:p14="http://schemas.microsoft.com/office/powerpoint/2010/main" advClick="0" advTm="4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7635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Disease spreading on temporal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" y="1901342"/>
            <a:ext cx="9143910" cy="283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95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7635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Disease spreading on temporal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" y="1901342"/>
            <a:ext cx="9143907" cy="283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18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73511" y="765631"/>
            <a:ext cx="8889547" cy="6092369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4" y="1008392"/>
            <a:ext cx="7968381" cy="5508808"/>
          </a:xfrm>
          <a:prstGeom prst="rect">
            <a:avLst/>
          </a:prstGeom>
        </p:spPr>
      </p:pic>
      <p:pic>
        <p:nvPicPr>
          <p:cNvPr id="6" name="Picture 5" descr="fram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322" y="37348"/>
            <a:ext cx="9528258" cy="73248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86" y="-250032"/>
            <a:ext cx="40575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latin typeface="Mezz Std Semibold"/>
                <a:cs typeface="Mezz Std Semibold"/>
              </a:rPr>
              <a:t>Network structure</a:t>
            </a:r>
            <a:endParaRPr lang="en-US" sz="6000" dirty="0">
              <a:latin typeface="Mezz Std Semibold"/>
              <a:cs typeface="Mezz St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76018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7635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Disease spreading on temporal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" y="1901342"/>
            <a:ext cx="9143907" cy="283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07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7635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Disease spreading on temporal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8" y="640467"/>
            <a:ext cx="8464053" cy="587193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36192" y="6276943"/>
            <a:ext cx="8159360" cy="707886"/>
            <a:chOff x="436192" y="6295617"/>
            <a:chExt cx="8159360" cy="707886"/>
          </a:xfrm>
        </p:grpSpPr>
        <p:sp>
          <p:nvSpPr>
            <p:cNvPr id="10" name="TextBox 9"/>
            <p:cNvSpPr txBox="1"/>
            <p:nvPr/>
          </p:nvSpPr>
          <p:spPr>
            <a:xfrm>
              <a:off x="1344362" y="6295617"/>
              <a:ext cx="7873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FFFF"/>
                  </a:solidFill>
                  <a:latin typeface="Mezz Std"/>
                  <a:cs typeface="Mezz Std"/>
                </a:rPr>
                <a:t>time</a:t>
              </a:r>
              <a:endParaRPr lang="en-US" sz="4000" dirty="0">
                <a:solidFill>
                  <a:srgbClr val="FFFFFF"/>
                </a:solidFill>
                <a:latin typeface="Mezz Std"/>
                <a:cs typeface="Mezz Std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436192" y="6742548"/>
              <a:ext cx="80823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2180961" y="6742548"/>
              <a:ext cx="6414591" cy="0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8381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7635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Disease spreading on temporal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8" y="640467"/>
            <a:ext cx="8464053" cy="587193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36192" y="6276943"/>
            <a:ext cx="8159360" cy="707886"/>
            <a:chOff x="436192" y="6295617"/>
            <a:chExt cx="8159360" cy="707886"/>
          </a:xfrm>
        </p:grpSpPr>
        <p:sp>
          <p:nvSpPr>
            <p:cNvPr id="10" name="TextBox 9"/>
            <p:cNvSpPr txBox="1"/>
            <p:nvPr/>
          </p:nvSpPr>
          <p:spPr>
            <a:xfrm>
              <a:off x="1344362" y="6295617"/>
              <a:ext cx="7873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FFFF"/>
                  </a:solidFill>
                  <a:latin typeface="Mezz Std"/>
                  <a:cs typeface="Mezz Std"/>
                </a:rPr>
                <a:t>time</a:t>
              </a:r>
              <a:endParaRPr lang="en-US" sz="4000" dirty="0">
                <a:solidFill>
                  <a:srgbClr val="FFFFFF"/>
                </a:solidFill>
                <a:latin typeface="Mezz Std"/>
                <a:cs typeface="Mezz Std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436192" y="6742548"/>
              <a:ext cx="80823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2180961" y="6742548"/>
              <a:ext cx="6414591" cy="0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1719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7635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Disease spreading on temporal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9" y="640467"/>
            <a:ext cx="8464051" cy="587193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36192" y="6276943"/>
            <a:ext cx="8159360" cy="707886"/>
            <a:chOff x="436192" y="6295617"/>
            <a:chExt cx="8159360" cy="707886"/>
          </a:xfrm>
        </p:grpSpPr>
        <p:sp>
          <p:nvSpPr>
            <p:cNvPr id="10" name="TextBox 9"/>
            <p:cNvSpPr txBox="1"/>
            <p:nvPr/>
          </p:nvSpPr>
          <p:spPr>
            <a:xfrm>
              <a:off x="1344362" y="6295617"/>
              <a:ext cx="7873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FFFF"/>
                  </a:solidFill>
                  <a:latin typeface="Mezz Std"/>
                  <a:cs typeface="Mezz Std"/>
                </a:rPr>
                <a:t>time</a:t>
              </a:r>
              <a:endParaRPr lang="en-US" sz="4000" dirty="0">
                <a:solidFill>
                  <a:srgbClr val="FFFFFF"/>
                </a:solidFill>
                <a:latin typeface="Mezz Std"/>
                <a:cs typeface="Mezz Std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436192" y="6742548"/>
              <a:ext cx="80823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2180961" y="6742548"/>
              <a:ext cx="6414591" cy="0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9480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400">
        <p:fade/>
      </p:transition>
    </mc:Choice>
    <mc:Fallback xmlns="">
      <p:transition xmlns:p14="http://schemas.microsoft.com/office/powerpoint/2010/main" advClick="0" advTm="4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7635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Disease spreading on temporal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9" y="640467"/>
            <a:ext cx="8464051" cy="587193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36192" y="6276943"/>
            <a:ext cx="8159360" cy="707886"/>
            <a:chOff x="436192" y="6295617"/>
            <a:chExt cx="8159360" cy="707886"/>
          </a:xfrm>
        </p:grpSpPr>
        <p:sp>
          <p:nvSpPr>
            <p:cNvPr id="10" name="TextBox 9"/>
            <p:cNvSpPr txBox="1"/>
            <p:nvPr/>
          </p:nvSpPr>
          <p:spPr>
            <a:xfrm>
              <a:off x="1344362" y="6295617"/>
              <a:ext cx="7873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FFFF"/>
                  </a:solidFill>
                  <a:latin typeface="Mezz Std"/>
                  <a:cs typeface="Mezz Std"/>
                </a:rPr>
                <a:t>time</a:t>
              </a:r>
              <a:endParaRPr lang="en-US" sz="4000" dirty="0">
                <a:solidFill>
                  <a:srgbClr val="FFFFFF"/>
                </a:solidFill>
                <a:latin typeface="Mezz Std"/>
                <a:cs typeface="Mezz Std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436192" y="6742548"/>
              <a:ext cx="80823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2180961" y="6742548"/>
              <a:ext cx="6414591" cy="0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3686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400">
        <p:fade/>
      </p:transition>
    </mc:Choice>
    <mc:Fallback xmlns="">
      <p:transition xmlns:p14="http://schemas.microsoft.com/office/powerpoint/2010/main" advClick="0" advTm="4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7635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Disease spreading on temporal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9" y="640467"/>
            <a:ext cx="8464050" cy="587193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36192" y="6276943"/>
            <a:ext cx="8159360" cy="707886"/>
            <a:chOff x="436192" y="6295617"/>
            <a:chExt cx="8159360" cy="707886"/>
          </a:xfrm>
        </p:grpSpPr>
        <p:sp>
          <p:nvSpPr>
            <p:cNvPr id="10" name="TextBox 9"/>
            <p:cNvSpPr txBox="1"/>
            <p:nvPr/>
          </p:nvSpPr>
          <p:spPr>
            <a:xfrm>
              <a:off x="1344362" y="6295617"/>
              <a:ext cx="7873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FFFF"/>
                  </a:solidFill>
                  <a:latin typeface="Mezz Std"/>
                  <a:cs typeface="Mezz Std"/>
                </a:rPr>
                <a:t>time</a:t>
              </a:r>
              <a:endParaRPr lang="en-US" sz="4000" dirty="0">
                <a:solidFill>
                  <a:srgbClr val="FFFFFF"/>
                </a:solidFill>
                <a:latin typeface="Mezz Std"/>
                <a:cs typeface="Mezz Std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436192" y="6742548"/>
              <a:ext cx="80823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2180961" y="6742548"/>
              <a:ext cx="6414591" cy="0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4907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400">
        <p:fade/>
      </p:transition>
    </mc:Choice>
    <mc:Fallback xmlns="">
      <p:transition xmlns:p14="http://schemas.microsoft.com/office/powerpoint/2010/main" advClick="0" advTm="4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7635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Disease spreading on temporal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9" y="640467"/>
            <a:ext cx="8464050" cy="587193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36192" y="6276943"/>
            <a:ext cx="8159360" cy="707886"/>
            <a:chOff x="436192" y="6295617"/>
            <a:chExt cx="8159360" cy="707886"/>
          </a:xfrm>
        </p:grpSpPr>
        <p:sp>
          <p:nvSpPr>
            <p:cNvPr id="10" name="TextBox 9"/>
            <p:cNvSpPr txBox="1"/>
            <p:nvPr/>
          </p:nvSpPr>
          <p:spPr>
            <a:xfrm>
              <a:off x="1344362" y="6295617"/>
              <a:ext cx="7873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FFFF"/>
                  </a:solidFill>
                  <a:latin typeface="Mezz Std"/>
                  <a:cs typeface="Mezz Std"/>
                </a:rPr>
                <a:t>time</a:t>
              </a:r>
              <a:endParaRPr lang="en-US" sz="4000" dirty="0">
                <a:solidFill>
                  <a:srgbClr val="FFFFFF"/>
                </a:solidFill>
                <a:latin typeface="Mezz Std"/>
                <a:cs typeface="Mezz Std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436192" y="6742548"/>
              <a:ext cx="80823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2180961" y="6742548"/>
              <a:ext cx="6414591" cy="0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518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400">
        <p:fade/>
      </p:transition>
    </mc:Choice>
    <mc:Fallback xmlns="">
      <p:transition xmlns:p14="http://schemas.microsoft.com/office/powerpoint/2010/main" advClick="0" advTm="4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7635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Disease spreading on temporal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9" y="640467"/>
            <a:ext cx="8464049" cy="587193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36192" y="6276943"/>
            <a:ext cx="8159360" cy="707886"/>
            <a:chOff x="436192" y="6295617"/>
            <a:chExt cx="8159360" cy="707886"/>
          </a:xfrm>
        </p:grpSpPr>
        <p:sp>
          <p:nvSpPr>
            <p:cNvPr id="10" name="TextBox 9"/>
            <p:cNvSpPr txBox="1"/>
            <p:nvPr/>
          </p:nvSpPr>
          <p:spPr>
            <a:xfrm>
              <a:off x="1344362" y="6295617"/>
              <a:ext cx="7873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FFFF"/>
                  </a:solidFill>
                  <a:latin typeface="Mezz Std"/>
                  <a:cs typeface="Mezz Std"/>
                </a:rPr>
                <a:t>time</a:t>
              </a:r>
              <a:endParaRPr lang="en-US" sz="4000" dirty="0">
                <a:solidFill>
                  <a:srgbClr val="FFFFFF"/>
                </a:solidFill>
                <a:latin typeface="Mezz Std"/>
                <a:cs typeface="Mezz Std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436192" y="6742548"/>
              <a:ext cx="80823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2180961" y="6742548"/>
              <a:ext cx="6414591" cy="0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9282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400">
        <p:fade/>
      </p:transition>
    </mc:Choice>
    <mc:Fallback xmlns="">
      <p:transition xmlns:p14="http://schemas.microsoft.com/office/powerpoint/2010/main" advClick="0" advTm="4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7635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Disease spreading on temporal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9" y="640467"/>
            <a:ext cx="8464049" cy="587193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36192" y="6276943"/>
            <a:ext cx="8159360" cy="707886"/>
            <a:chOff x="436192" y="6295617"/>
            <a:chExt cx="8159360" cy="707886"/>
          </a:xfrm>
        </p:grpSpPr>
        <p:sp>
          <p:nvSpPr>
            <p:cNvPr id="10" name="TextBox 9"/>
            <p:cNvSpPr txBox="1"/>
            <p:nvPr/>
          </p:nvSpPr>
          <p:spPr>
            <a:xfrm>
              <a:off x="1344362" y="6295617"/>
              <a:ext cx="7873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FFFF"/>
                  </a:solidFill>
                  <a:latin typeface="Mezz Std"/>
                  <a:cs typeface="Mezz Std"/>
                </a:rPr>
                <a:t>time</a:t>
              </a:r>
              <a:endParaRPr lang="en-US" sz="4000" dirty="0">
                <a:solidFill>
                  <a:srgbClr val="FFFFFF"/>
                </a:solidFill>
                <a:latin typeface="Mezz Std"/>
                <a:cs typeface="Mezz Std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436192" y="6742548"/>
              <a:ext cx="80823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2180961" y="6742548"/>
              <a:ext cx="6414591" cy="0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4267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400">
        <p:fade/>
      </p:transition>
    </mc:Choice>
    <mc:Fallback xmlns="">
      <p:transition xmlns:p14="http://schemas.microsoft.com/office/powerpoint/2010/main" advClick="0" advTm="4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7635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Disease spreading on temporal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90" y="640467"/>
            <a:ext cx="8464047" cy="587193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36192" y="6276943"/>
            <a:ext cx="8159360" cy="707886"/>
            <a:chOff x="436192" y="6295617"/>
            <a:chExt cx="8159360" cy="707886"/>
          </a:xfrm>
        </p:grpSpPr>
        <p:sp>
          <p:nvSpPr>
            <p:cNvPr id="10" name="TextBox 9"/>
            <p:cNvSpPr txBox="1"/>
            <p:nvPr/>
          </p:nvSpPr>
          <p:spPr>
            <a:xfrm>
              <a:off x="1344362" y="6295617"/>
              <a:ext cx="7873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FFFF"/>
                  </a:solidFill>
                  <a:latin typeface="Mezz Std"/>
                  <a:cs typeface="Mezz Std"/>
                </a:rPr>
                <a:t>time</a:t>
              </a:r>
              <a:endParaRPr lang="en-US" sz="4000" dirty="0">
                <a:solidFill>
                  <a:srgbClr val="FFFFFF"/>
                </a:solidFill>
                <a:latin typeface="Mezz Std"/>
                <a:cs typeface="Mezz Std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436192" y="6742548"/>
              <a:ext cx="80823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2180961" y="6742548"/>
              <a:ext cx="6414591" cy="0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142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400">
        <p:fade/>
      </p:transition>
    </mc:Choice>
    <mc:Fallback xmlns="">
      <p:transition xmlns:p14="http://schemas.microsoft.com/office/powerpoint/2010/main" advClick="0" advTm="4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73511" y="765631"/>
            <a:ext cx="8889547" cy="6092369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02" y="1010508"/>
            <a:ext cx="7969945" cy="5504575"/>
          </a:xfrm>
          <a:prstGeom prst="rect">
            <a:avLst/>
          </a:prstGeom>
        </p:spPr>
      </p:pic>
      <p:pic>
        <p:nvPicPr>
          <p:cNvPr id="6" name="Picture 5" descr="fram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322" y="37348"/>
            <a:ext cx="9528258" cy="73248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86" y="-250032"/>
            <a:ext cx="40575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latin typeface="Mezz Std Semibold"/>
                <a:cs typeface="Mezz Std Semibold"/>
              </a:rPr>
              <a:t>Network structure</a:t>
            </a:r>
            <a:endParaRPr lang="en-US" sz="6000" dirty="0">
              <a:latin typeface="Mezz Std Semibold"/>
              <a:cs typeface="Mezz St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44457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7635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Disease spreading on temporal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90" y="640467"/>
            <a:ext cx="8464047" cy="587193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36192" y="6276943"/>
            <a:ext cx="8159360" cy="707886"/>
            <a:chOff x="436192" y="6295617"/>
            <a:chExt cx="8159360" cy="707886"/>
          </a:xfrm>
        </p:grpSpPr>
        <p:sp>
          <p:nvSpPr>
            <p:cNvPr id="7" name="TextBox 6"/>
            <p:cNvSpPr txBox="1"/>
            <p:nvPr/>
          </p:nvSpPr>
          <p:spPr>
            <a:xfrm>
              <a:off x="1344362" y="6295617"/>
              <a:ext cx="7873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FFFF"/>
                  </a:solidFill>
                  <a:latin typeface="Mezz Std"/>
                  <a:cs typeface="Mezz Std"/>
                </a:rPr>
                <a:t>time</a:t>
              </a:r>
              <a:endParaRPr lang="en-US" sz="4000" dirty="0">
                <a:solidFill>
                  <a:srgbClr val="FFFFFF"/>
                </a:solidFill>
                <a:latin typeface="Mezz Std"/>
                <a:cs typeface="Mezz Std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436192" y="6742548"/>
              <a:ext cx="80823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2180961" y="6742548"/>
              <a:ext cx="6414591" cy="0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0428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259744"/>
            <a:ext cx="42755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 Semibold"/>
                <a:cs typeface="Mezz Std Semibold"/>
              </a:rPr>
              <a:t>Temporal networks</a:t>
            </a:r>
            <a:endParaRPr lang="en-US" sz="6000" dirty="0">
              <a:solidFill>
                <a:srgbClr val="FFFFFF"/>
              </a:solidFill>
              <a:latin typeface="Mezz Std Semibold"/>
              <a:cs typeface="Mezz Std Semi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9888" y="2498785"/>
            <a:ext cx="8176981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4000" dirty="0">
                <a:solidFill>
                  <a:srgbClr val="FFFFFF"/>
                </a:solidFill>
                <a:latin typeface="Mezz Std Light"/>
                <a:cs typeface="Mezz Std Light"/>
              </a:rPr>
              <a:t>Moody </a:t>
            </a:r>
            <a:r>
              <a:rPr lang="en-US" sz="4000" dirty="0" smtClean="0">
                <a:solidFill>
                  <a:srgbClr val="FFFFFF"/>
                </a:solidFill>
                <a:latin typeface="Mezz Std Light"/>
                <a:cs typeface="Mezz Std Light"/>
              </a:rPr>
              <a:t>J, 2002. </a:t>
            </a:r>
            <a:r>
              <a:rPr lang="en-US" sz="4000" dirty="0">
                <a:solidFill>
                  <a:srgbClr val="FFFFFF"/>
                </a:solidFill>
                <a:latin typeface="Mezz Std Light"/>
                <a:cs typeface="Mezz Std Light"/>
              </a:rPr>
              <a:t>The importance of relationship timing for diffusion. </a:t>
            </a:r>
            <a:r>
              <a:rPr lang="en-US" sz="4000" dirty="0" smtClean="0">
                <a:solidFill>
                  <a:srgbClr val="FFFFFF"/>
                </a:solidFill>
                <a:latin typeface="Mezz Std Light"/>
                <a:cs typeface="Mezz Std Light"/>
              </a:rPr>
              <a:t>Social </a:t>
            </a:r>
            <a:r>
              <a:rPr lang="en-US" sz="4000" dirty="0">
                <a:solidFill>
                  <a:srgbClr val="FFFFFF"/>
                </a:solidFill>
                <a:latin typeface="Mezz Std Light"/>
                <a:cs typeface="Mezz Std Light"/>
              </a:rPr>
              <a:t>Forces 81: 25-56.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9888" y="3619794"/>
            <a:ext cx="8176981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60000"/>
              </a:lnSpc>
            </a:pPr>
            <a:r>
              <a:rPr lang="en-US" sz="4000" dirty="0" err="1">
                <a:solidFill>
                  <a:srgbClr val="FFFFFF"/>
                </a:solidFill>
                <a:latin typeface="Mezz Std Light"/>
                <a:cs typeface="Mezz Std Light"/>
              </a:rPr>
              <a:t>Kempe</a:t>
            </a:r>
            <a:r>
              <a:rPr lang="en-US" sz="4000" dirty="0">
                <a:solidFill>
                  <a:srgbClr val="FFFFFF"/>
                </a:solidFill>
                <a:latin typeface="Mezz Std Light"/>
                <a:cs typeface="Mezz Std Light"/>
              </a:rPr>
              <a:t> D, Kleinberg J, Kumar </a:t>
            </a:r>
            <a:r>
              <a:rPr lang="en-US" sz="4000" dirty="0" smtClean="0">
                <a:solidFill>
                  <a:srgbClr val="FFFFFF"/>
                </a:solidFill>
                <a:latin typeface="Mezz Std Light"/>
                <a:cs typeface="Mezz Std Light"/>
              </a:rPr>
              <a:t>A, 2002</a:t>
            </a:r>
            <a:r>
              <a:rPr lang="en-US" sz="4000" dirty="0">
                <a:solidFill>
                  <a:srgbClr val="FFFFFF"/>
                </a:solidFill>
                <a:latin typeface="Mezz Std Light"/>
                <a:cs typeface="Mezz Std Light"/>
              </a:rPr>
              <a:t>.</a:t>
            </a:r>
            <a:r>
              <a:rPr lang="en-US" sz="4000" dirty="0" smtClean="0">
                <a:solidFill>
                  <a:srgbClr val="FFFFFF"/>
                </a:solidFill>
                <a:latin typeface="Mezz Std Light"/>
                <a:cs typeface="Mezz Std Light"/>
              </a:rPr>
              <a:t> </a:t>
            </a:r>
            <a:r>
              <a:rPr lang="en-US" sz="4000" dirty="0">
                <a:solidFill>
                  <a:srgbClr val="FFFFFF"/>
                </a:solidFill>
                <a:latin typeface="Mezz Std Light"/>
                <a:cs typeface="Mezz Std Light"/>
              </a:rPr>
              <a:t>Connectivity and inference problems for temporal networks. J </a:t>
            </a:r>
            <a:r>
              <a:rPr lang="en-US" sz="4000" dirty="0" err="1">
                <a:solidFill>
                  <a:srgbClr val="FFFFFF"/>
                </a:solidFill>
                <a:latin typeface="Mezz Std Light"/>
                <a:cs typeface="Mezz Std Light"/>
              </a:rPr>
              <a:t>Comput</a:t>
            </a:r>
            <a:r>
              <a:rPr lang="en-US" sz="4000" dirty="0">
                <a:solidFill>
                  <a:srgbClr val="FFFFFF"/>
                </a:solidFill>
                <a:latin typeface="Mezz Std Light"/>
                <a:cs typeface="Mezz Std Light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Mezz Std Light"/>
                <a:cs typeface="Mezz Std Light"/>
              </a:rPr>
              <a:t>Syst</a:t>
            </a:r>
            <a:r>
              <a:rPr lang="en-US" sz="4000" dirty="0">
                <a:solidFill>
                  <a:srgbClr val="FFFFFF"/>
                </a:solidFill>
                <a:latin typeface="Mezz Std Light"/>
                <a:cs typeface="Mezz Std Light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Mezz Std Light"/>
                <a:cs typeface="Mezz Std Light"/>
              </a:rPr>
              <a:t>Sci</a:t>
            </a:r>
            <a:r>
              <a:rPr lang="en-US" sz="4000" dirty="0">
                <a:solidFill>
                  <a:srgbClr val="FFFFFF"/>
                </a:solidFill>
                <a:latin typeface="Mezz Std Light"/>
                <a:cs typeface="Mezz Std Light"/>
              </a:rPr>
              <a:t> 64: 820-842. </a:t>
            </a:r>
          </a:p>
        </p:txBody>
      </p:sp>
      <p:sp>
        <p:nvSpPr>
          <p:cNvPr id="2" name="Rectangle 1"/>
          <p:cNvSpPr/>
          <p:nvPr/>
        </p:nvSpPr>
        <p:spPr>
          <a:xfrm>
            <a:off x="469888" y="1008445"/>
            <a:ext cx="7883460" cy="1241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60000"/>
              </a:lnSpc>
            </a:pPr>
            <a:r>
              <a:rPr lang="en-US" sz="4000" dirty="0" smtClean="0">
                <a:solidFill>
                  <a:srgbClr val="FFFFFF"/>
                </a:solidFill>
                <a:latin typeface="Mezz Std Light"/>
                <a:cs typeface="Mezz Std Light"/>
              </a:rPr>
              <a:t>Riolo </a:t>
            </a:r>
            <a:r>
              <a:rPr lang="en-US" sz="4000" dirty="0">
                <a:solidFill>
                  <a:srgbClr val="FFFFFF"/>
                </a:solidFill>
                <a:latin typeface="Mezz Std Light"/>
                <a:cs typeface="Mezz Std Light"/>
              </a:rPr>
              <a:t>CS, </a:t>
            </a:r>
            <a:r>
              <a:rPr lang="en-US" sz="4000" dirty="0" err="1">
                <a:solidFill>
                  <a:srgbClr val="FFFFFF"/>
                </a:solidFill>
                <a:latin typeface="Mezz Std Light"/>
                <a:cs typeface="Mezz Std Light"/>
              </a:rPr>
              <a:t>Koopman</a:t>
            </a:r>
            <a:r>
              <a:rPr lang="en-US" sz="4000" dirty="0">
                <a:solidFill>
                  <a:srgbClr val="FFFFFF"/>
                </a:solidFill>
                <a:latin typeface="Mezz Std Light"/>
                <a:cs typeface="Mezz Std Light"/>
              </a:rPr>
              <a:t> JS, Chick </a:t>
            </a:r>
            <a:r>
              <a:rPr lang="en-US" sz="4000" dirty="0" smtClean="0">
                <a:solidFill>
                  <a:srgbClr val="FFFFFF"/>
                </a:solidFill>
                <a:latin typeface="Mezz Std Light"/>
                <a:cs typeface="Mezz Std Light"/>
              </a:rPr>
              <a:t>SE</a:t>
            </a:r>
            <a:r>
              <a:rPr lang="sv-SE" sz="4000" dirty="0" smtClean="0">
                <a:solidFill>
                  <a:srgbClr val="FFFFFF"/>
                </a:solidFill>
                <a:latin typeface="Mezz Std Light"/>
                <a:cs typeface="Mezz Std Light"/>
              </a:rPr>
              <a:t>, </a:t>
            </a:r>
            <a:r>
              <a:rPr lang="en-US" sz="4000" dirty="0" smtClean="0">
                <a:solidFill>
                  <a:srgbClr val="FFFFFF"/>
                </a:solidFill>
                <a:latin typeface="Mezz Std Light"/>
                <a:cs typeface="Mezz Std Light"/>
              </a:rPr>
              <a:t>2001</a:t>
            </a:r>
            <a:r>
              <a:rPr lang="en-US" sz="4000" dirty="0">
                <a:solidFill>
                  <a:srgbClr val="FFFFFF"/>
                </a:solidFill>
                <a:latin typeface="Mezz Std Light"/>
                <a:cs typeface="Mezz Std Light"/>
              </a:rPr>
              <a:t>.</a:t>
            </a:r>
            <a:r>
              <a:rPr lang="en-US" sz="4000" dirty="0" smtClean="0">
                <a:solidFill>
                  <a:srgbClr val="FFFFFF"/>
                </a:solidFill>
                <a:latin typeface="Mezz Std Light"/>
                <a:cs typeface="Mezz Std Light"/>
              </a:rPr>
              <a:t> </a:t>
            </a:r>
            <a:r>
              <a:rPr lang="en-US" sz="4000" dirty="0">
                <a:solidFill>
                  <a:srgbClr val="FFFFFF"/>
                </a:solidFill>
                <a:latin typeface="Mezz Std Light"/>
                <a:cs typeface="Mezz Std Light"/>
              </a:rPr>
              <a:t>Methods and measures for the description of epidemiological contact networks. J Urban Health 78: 446-456. </a:t>
            </a:r>
          </a:p>
        </p:txBody>
      </p:sp>
      <p:sp>
        <p:nvSpPr>
          <p:cNvPr id="9" name="Rectangle 8"/>
          <p:cNvSpPr/>
          <p:nvPr/>
        </p:nvSpPr>
        <p:spPr>
          <a:xfrm>
            <a:off x="469888" y="4740803"/>
            <a:ext cx="7883460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60000"/>
              </a:lnSpc>
            </a:pPr>
            <a:r>
              <a:rPr lang="en-US" sz="4000" dirty="0">
                <a:solidFill>
                  <a:srgbClr val="FFFFFF"/>
                </a:solidFill>
                <a:latin typeface="Mezz Std Light"/>
                <a:cs typeface="Mezz Std Light"/>
              </a:rPr>
              <a:t>Holme </a:t>
            </a:r>
            <a:r>
              <a:rPr lang="en-US" sz="4000" dirty="0" smtClean="0">
                <a:solidFill>
                  <a:srgbClr val="FFFFFF"/>
                </a:solidFill>
                <a:latin typeface="Mezz Std Light"/>
                <a:cs typeface="Mezz Std Light"/>
              </a:rPr>
              <a:t>P, 2005. </a:t>
            </a:r>
            <a:r>
              <a:rPr lang="en-US" sz="4000" dirty="0">
                <a:solidFill>
                  <a:srgbClr val="FFFFFF"/>
                </a:solidFill>
                <a:latin typeface="Mezz Std Light"/>
                <a:cs typeface="Mezz Std Light"/>
              </a:rPr>
              <a:t>Network reachability of real world contact sequences. </a:t>
            </a:r>
            <a:r>
              <a:rPr lang="en-US" sz="4000" dirty="0" err="1">
                <a:solidFill>
                  <a:srgbClr val="FFFFFF"/>
                </a:solidFill>
                <a:latin typeface="Mezz Std Light"/>
                <a:cs typeface="Mezz Std Light"/>
              </a:rPr>
              <a:t>Phys</a:t>
            </a:r>
            <a:r>
              <a:rPr lang="en-US" sz="4000" dirty="0">
                <a:solidFill>
                  <a:srgbClr val="FFFFFF"/>
                </a:solidFill>
                <a:latin typeface="Mezz Std Light"/>
                <a:cs typeface="Mezz Std Light"/>
              </a:rPr>
              <a:t> Rev E 71: 046119.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9888" y="5861813"/>
            <a:ext cx="788346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60000"/>
              </a:lnSpc>
            </a:pPr>
            <a:r>
              <a:rPr lang="en-US" sz="4000" dirty="0">
                <a:solidFill>
                  <a:srgbClr val="FFFFFF"/>
                </a:solidFill>
                <a:latin typeface="Mezz Std Light"/>
                <a:cs typeface="Mezz Std Light"/>
              </a:rPr>
              <a:t>Holme </a:t>
            </a:r>
            <a:r>
              <a:rPr lang="en-US" sz="4000" dirty="0" smtClean="0">
                <a:solidFill>
                  <a:srgbClr val="FFFFFF"/>
                </a:solidFill>
                <a:latin typeface="Mezz Std Light"/>
                <a:cs typeface="Mezz Std Light"/>
              </a:rPr>
              <a:t>P, Saramäki J, 2011. Temporal Networks.</a:t>
            </a:r>
            <a:endParaRPr lang="en-US" sz="4000" dirty="0">
              <a:solidFill>
                <a:srgbClr val="FFFFFF"/>
              </a:solidFill>
              <a:latin typeface="Mezz Std Light"/>
              <a:cs typeface="Mezz Std Light"/>
            </a:endParaRPr>
          </a:p>
        </p:txBody>
      </p:sp>
    </p:spTree>
    <p:extLst>
      <p:ext uri="{BB962C8B-B14F-4D97-AF65-F5344CB8AC3E}">
        <p14:creationId xmlns:p14="http://schemas.microsoft.com/office/powerpoint/2010/main" val="9926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6346"/>
            <a:ext cx="77123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dirty="0">
                <a:solidFill>
                  <a:srgbClr val="FFFFFF"/>
                </a:solidFill>
                <a:latin typeface="Mezz Std Semibold"/>
                <a:cs typeface="Mezz Std Semibold"/>
              </a:rPr>
              <a:t>Temporal patterns of events matter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0760"/>
            <a:ext cx="9316251" cy="308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0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6346"/>
            <a:ext cx="77123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dirty="0" smtClean="0">
                <a:solidFill>
                  <a:srgbClr val="FFFFFF"/>
                </a:solidFill>
                <a:latin typeface="Mezz Std Semibold"/>
                <a:cs typeface="Mezz Std Semibold"/>
              </a:rPr>
              <a:t>Temporal patterns of events matter</a:t>
            </a:r>
            <a:endParaRPr lang="en-US" sz="6000" dirty="0" smtClean="0">
              <a:solidFill>
                <a:srgbClr val="FFFFFF"/>
              </a:solidFill>
              <a:latin typeface="Mezz Std Semibold"/>
              <a:cs typeface="Mezz Std Semibol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80" y="2682034"/>
            <a:ext cx="8377455" cy="23078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6929" y="863884"/>
            <a:ext cx="6177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dirty="0" smtClean="0">
                <a:solidFill>
                  <a:srgbClr val="FFFFFF"/>
                </a:solidFill>
                <a:latin typeface="Mezz Std Light"/>
                <a:cs typeface="Mezz Std Light"/>
              </a:rPr>
              <a:t>LEC Rocha, F Liljeros, P Holme, 2010. PNAS 107: 5706-5711. </a:t>
            </a:r>
            <a:endParaRPr lang="en-US" sz="4000" dirty="0">
              <a:solidFill>
                <a:srgbClr val="FFFFFF"/>
              </a:solidFill>
              <a:latin typeface="Mezz Std Light"/>
              <a:cs typeface="Mezz Std Light"/>
            </a:endParaRPr>
          </a:p>
        </p:txBody>
      </p:sp>
    </p:spTree>
    <p:extLst>
      <p:ext uri="{BB962C8B-B14F-4D97-AF65-F5344CB8AC3E}">
        <p14:creationId xmlns:p14="http://schemas.microsoft.com/office/powerpoint/2010/main" val="72792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6346"/>
            <a:ext cx="581441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dirty="0" smtClean="0">
                <a:solidFill>
                  <a:srgbClr val="FFFFFF"/>
                </a:solidFill>
                <a:latin typeface="Mezz Std Semibold"/>
                <a:cs typeface="Mezz Std Semibold"/>
              </a:rPr>
              <a:t>The order of events matter</a:t>
            </a:r>
            <a:endParaRPr lang="en-US" sz="6000" dirty="0">
              <a:solidFill>
                <a:srgbClr val="FFFFFF"/>
              </a:solidFill>
              <a:latin typeface="Mezz Std Semibold"/>
              <a:cs typeface="Mezz Std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7957" y="1554385"/>
            <a:ext cx="85331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Mezz Std"/>
                <a:cs typeface="Mezz Std"/>
              </a:rPr>
              <a:t>Escort</a:t>
            </a:r>
            <a:r>
              <a:rPr lang="en-US" sz="4000" dirty="0">
                <a:solidFill>
                  <a:srgbClr val="FFFFFF"/>
                </a:solidFill>
                <a:latin typeface="Mezz Std"/>
                <a:cs typeface="Mezz Std"/>
              </a:rPr>
              <a:t>/</a:t>
            </a:r>
            <a:r>
              <a:rPr lang="en-US" sz="4000" dirty="0" smtClean="0">
                <a:solidFill>
                  <a:srgbClr val="FFFFFF"/>
                </a:solidFill>
                <a:latin typeface="Mezz Std"/>
                <a:cs typeface="Mezz Std"/>
              </a:rPr>
              <a:t>sex-buyer contacts: 16,730 nodes, 50,632 contacts over 2,232 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79698" y="863884"/>
            <a:ext cx="63643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dirty="0" smtClean="0">
                <a:solidFill>
                  <a:srgbClr val="FFFFFF"/>
                </a:solidFill>
                <a:latin typeface="Mezz Std Light"/>
                <a:cs typeface="Mezz Std Light"/>
              </a:rPr>
              <a:t>LEC Rocha, F Liljeros, P Holme, 2010. PNAS 107: 5706-5711. </a:t>
            </a:r>
            <a:endParaRPr lang="en-US" sz="4000" dirty="0">
              <a:solidFill>
                <a:srgbClr val="FFFFFF"/>
              </a:solidFill>
              <a:latin typeface="Mezz Std Light"/>
              <a:cs typeface="Mezz Std Ligh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546" y="2554525"/>
            <a:ext cx="4476748" cy="27819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87022" y="5760137"/>
            <a:ext cx="3956978" cy="1097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000" dirty="0" smtClean="0">
                <a:solidFill>
                  <a:srgbClr val="FFFFFF"/>
                </a:solidFill>
                <a:latin typeface="Mezz Std Light"/>
                <a:cs typeface="Mezz Std Light"/>
              </a:rPr>
              <a:t>LEC Rocha, F Liljeros, P Holme, 2011.</a:t>
            </a:r>
          </a:p>
          <a:p>
            <a:pPr algn="r">
              <a:lnSpc>
                <a:spcPct val="80000"/>
              </a:lnSpc>
            </a:pPr>
            <a:r>
              <a:rPr lang="en-US" sz="4000" dirty="0" smtClean="0">
                <a:solidFill>
                  <a:srgbClr val="FFFFFF"/>
                </a:solidFill>
                <a:latin typeface="Mezz Std Light"/>
                <a:cs typeface="Mezz Std Light"/>
              </a:rPr>
              <a:t>PLoS Comp </a:t>
            </a:r>
            <a:r>
              <a:rPr lang="en-US" sz="4000" dirty="0" err="1" smtClean="0">
                <a:solidFill>
                  <a:srgbClr val="FFFFFF"/>
                </a:solidFill>
                <a:latin typeface="Mezz Std Light"/>
                <a:cs typeface="Mezz Std Light"/>
              </a:rPr>
              <a:t>Biol</a:t>
            </a:r>
            <a:r>
              <a:rPr lang="en-US" sz="4000" dirty="0">
                <a:solidFill>
                  <a:srgbClr val="FFFFFF"/>
                </a:solidFill>
                <a:latin typeface="Mezz Std Light"/>
                <a:cs typeface="Mezz Std Light"/>
              </a:rPr>
              <a:t> </a:t>
            </a:r>
            <a:r>
              <a:rPr lang="en-US" sz="4000" dirty="0" smtClean="0">
                <a:solidFill>
                  <a:srgbClr val="FFFFFF"/>
                </a:solidFill>
                <a:latin typeface="Mezz Std Light"/>
                <a:cs typeface="Mezz Std Light"/>
              </a:rPr>
              <a:t>7</a:t>
            </a:r>
            <a:r>
              <a:rPr lang="en-US" sz="4000" dirty="0">
                <a:solidFill>
                  <a:srgbClr val="FFFFFF"/>
                </a:solidFill>
                <a:latin typeface="Mezz Std Light"/>
                <a:cs typeface="Mezz Std Light"/>
              </a:rPr>
              <a:t>:</a:t>
            </a:r>
            <a:r>
              <a:rPr lang="en-US" sz="4000" dirty="0" smtClean="0">
                <a:solidFill>
                  <a:srgbClr val="FFFFFF"/>
                </a:solidFill>
                <a:latin typeface="Mezz Std Light"/>
                <a:cs typeface="Mezz Std Light"/>
              </a:rPr>
              <a:t> e1001109.</a:t>
            </a:r>
            <a:endParaRPr lang="en-US" sz="4000" dirty="0">
              <a:solidFill>
                <a:srgbClr val="FFFFFF"/>
              </a:solidFill>
              <a:latin typeface="Mezz Std Light"/>
              <a:cs typeface="Mezz Std Light"/>
            </a:endParaRPr>
          </a:p>
        </p:txBody>
      </p:sp>
      <p:pic>
        <p:nvPicPr>
          <p:cNvPr id="24" name="Picture 23" descr="f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55823"/>
            <a:ext cx="4530725" cy="45020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55951"/>
            <a:ext cx="4530725" cy="450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7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5008"/>
            <a:ext cx="9144000" cy="50569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7488" y="6346"/>
            <a:ext cx="483978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dirty="0" smtClean="0">
                <a:solidFill>
                  <a:srgbClr val="FFFFFF"/>
                </a:solidFill>
                <a:latin typeface="Mezz Std Semibold"/>
                <a:cs typeface="Mezz Std Semibold"/>
              </a:rPr>
              <a:t>Other randomizations</a:t>
            </a:r>
            <a:endParaRPr lang="en-US" sz="6000" dirty="0">
              <a:solidFill>
                <a:srgbClr val="FFFFFF"/>
              </a:solidFill>
              <a:latin typeface="Mezz Std Semibold"/>
              <a:cs typeface="Mezz Std Semibold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98743" y="4593979"/>
            <a:ext cx="4585987" cy="2264021"/>
            <a:chOff x="2298743" y="4593979"/>
            <a:chExt cx="4585987" cy="2264021"/>
          </a:xfrm>
        </p:grpSpPr>
        <p:sp>
          <p:nvSpPr>
            <p:cNvPr id="15" name="Rounded Rectangular Callout 14"/>
            <p:cNvSpPr/>
            <p:nvPr/>
          </p:nvSpPr>
          <p:spPr bwMode="auto">
            <a:xfrm flipV="1">
              <a:off x="2298743" y="4593979"/>
              <a:ext cx="4585987" cy="2264021"/>
            </a:xfrm>
            <a:prstGeom prst="wedgeRoundRectCallout">
              <a:avLst/>
            </a:prstGeom>
            <a:solidFill>
              <a:srgbClr val="FFFFFF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Heiti SC Light" charset="0"/>
                <a:cs typeface="Heiti SC Light" charset="0"/>
                <a:sym typeface="Gill Sans" charset="0"/>
              </a:endParaRPr>
            </a:p>
          </p:txBody>
        </p:sp>
        <p:pic>
          <p:nvPicPr>
            <p:cNvPr id="3" name="Picture 2" descr="randomize_b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2380" y="4739169"/>
              <a:ext cx="4179016" cy="184515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2064451" y="748592"/>
            <a:ext cx="6610644" cy="2172883"/>
            <a:chOff x="2064451" y="748592"/>
            <a:chExt cx="6610644" cy="2172883"/>
          </a:xfrm>
        </p:grpSpPr>
        <p:sp>
          <p:nvSpPr>
            <p:cNvPr id="9" name="Rounded Rectangular Callout 8"/>
            <p:cNvSpPr/>
            <p:nvPr/>
          </p:nvSpPr>
          <p:spPr bwMode="auto">
            <a:xfrm flipH="1">
              <a:off x="2064451" y="748592"/>
              <a:ext cx="6610644" cy="2172883"/>
            </a:xfrm>
            <a:prstGeom prst="wedgeRoundRectCallout">
              <a:avLst/>
            </a:prstGeom>
            <a:solidFill>
              <a:srgbClr val="FFFFFF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ill Sans" charset="0"/>
                <a:ea typeface="Heiti SC Light" charset="0"/>
                <a:cs typeface="Heiti SC Light" charset="0"/>
                <a:sym typeface="Gill Sans" charset="0"/>
              </a:endParaRPr>
            </a:p>
          </p:txBody>
        </p:sp>
        <p:pic>
          <p:nvPicPr>
            <p:cNvPr id="4" name="Picture 3" descr="randomize_b2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1709" y="915160"/>
              <a:ext cx="6344996" cy="18696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222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261636"/>
            <a:ext cx="9144000" cy="4388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7488" y="6346"/>
            <a:ext cx="810991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dirty="0">
                <a:latin typeface="Mezz Std Semibold"/>
                <a:cs typeface="Mezz Std Semibold"/>
              </a:rPr>
              <a:t>T</a:t>
            </a:r>
            <a:r>
              <a:rPr lang="en-US" sz="6000" dirty="0" smtClean="0">
                <a:latin typeface="Mezz Std Semibold"/>
                <a:cs typeface="Mezz Std Semibold"/>
              </a:rPr>
              <a:t>hreshold in transmission probability</a:t>
            </a:r>
            <a:endParaRPr lang="en-US" sz="6000" dirty="0">
              <a:latin typeface="Mezz Std Semibold"/>
              <a:cs typeface="Mezz St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16578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248810"/>
            <a:ext cx="9145355" cy="435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7488" y="6346"/>
            <a:ext cx="626940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smtClean="0">
                <a:latin typeface="Mezz Std Semibold"/>
                <a:cs typeface="Mezz Std Semibold"/>
              </a:rPr>
              <a:t>Lack of threshold </a:t>
            </a:r>
            <a:r>
              <a:rPr lang="en-US" sz="6000" dirty="0" smtClean="0">
                <a:latin typeface="Mezz Std Semibold"/>
                <a:cs typeface="Mezz Std Semibold"/>
              </a:rPr>
              <a:t>in duration</a:t>
            </a:r>
            <a:endParaRPr lang="en-US" sz="6000" dirty="0">
              <a:latin typeface="Mezz Std Semibold"/>
              <a:cs typeface="Mezz St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02518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17488" y="6346"/>
            <a:ext cx="454739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dirty="0" smtClean="0">
                <a:latin typeface="Mezz Std Semibold"/>
                <a:cs typeface="Mezz Std Semibold"/>
              </a:rPr>
              <a:t>Two-stage HIV model</a:t>
            </a:r>
            <a:endParaRPr lang="en-US" sz="6000" dirty="0">
              <a:latin typeface="Mezz Std Semibold"/>
              <a:cs typeface="Mezz Std Semibold"/>
            </a:endParaRPr>
          </a:p>
        </p:txBody>
      </p:sp>
      <p:pic>
        <p:nvPicPr>
          <p:cNvPr id="2" name="Picture 1" descr="hiv_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30375"/>
            <a:ext cx="9144513" cy="484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8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3486" y="3158215"/>
            <a:ext cx="701729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dirty="0" smtClean="0">
                <a:solidFill>
                  <a:srgbClr val="FFFFFF"/>
                </a:solidFill>
                <a:latin typeface="Mezz Std Black"/>
                <a:cs typeface="Mezz Std Black"/>
              </a:rPr>
              <a:t>The vaccination problem</a:t>
            </a:r>
            <a:endParaRPr lang="en-US" sz="6000" dirty="0">
              <a:solidFill>
                <a:srgbClr val="FFFFFF"/>
              </a:solidFill>
              <a:latin typeface="Mezz Std Black"/>
              <a:cs typeface="Mezz Std Black"/>
            </a:endParaRPr>
          </a:p>
        </p:txBody>
      </p:sp>
    </p:spTree>
    <p:extLst>
      <p:ext uri="{BB962C8B-B14F-4D97-AF65-F5344CB8AC3E}">
        <p14:creationId xmlns:p14="http://schemas.microsoft.com/office/powerpoint/2010/main" val="406717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3486" y="2727328"/>
            <a:ext cx="5109091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dirty="0" smtClean="0">
                <a:solidFill>
                  <a:srgbClr val="FFFFFF"/>
                </a:solidFill>
                <a:latin typeface="Mezz Std Black"/>
                <a:cs typeface="Mezz Std Black"/>
              </a:rPr>
              <a:t>Disease spreading</a:t>
            </a:r>
          </a:p>
          <a:p>
            <a:pPr>
              <a:lnSpc>
                <a:spcPct val="80000"/>
              </a:lnSpc>
            </a:pPr>
            <a:r>
              <a:rPr lang="en-US" sz="6000" dirty="0">
                <a:solidFill>
                  <a:srgbClr val="FFFFFF"/>
                </a:solidFill>
                <a:latin typeface="Mezz Std Black"/>
                <a:cs typeface="Mezz Std Black"/>
              </a:rPr>
              <a:t>o</a:t>
            </a:r>
            <a:r>
              <a:rPr lang="en-US" sz="6000" dirty="0" smtClean="0">
                <a:solidFill>
                  <a:srgbClr val="FFFFFF"/>
                </a:solidFill>
                <a:latin typeface="Mezz Std Black"/>
                <a:cs typeface="Mezz Std Black"/>
              </a:rPr>
              <a:t>n static networks</a:t>
            </a:r>
            <a:endParaRPr lang="en-US" sz="6000" dirty="0">
              <a:solidFill>
                <a:srgbClr val="FFFFFF"/>
              </a:solidFill>
              <a:latin typeface="Mezz Std Black"/>
              <a:cs typeface="Mezz Std Black"/>
            </a:endParaRPr>
          </a:p>
        </p:txBody>
      </p:sp>
    </p:spTree>
    <p:extLst>
      <p:ext uri="{BB962C8B-B14F-4D97-AF65-F5344CB8AC3E}">
        <p14:creationId xmlns:p14="http://schemas.microsoft.com/office/powerpoint/2010/main" val="244753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4736" y="1216810"/>
            <a:ext cx="54453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dirty="0" smtClean="0">
                <a:solidFill>
                  <a:srgbClr val="FFFFFF"/>
                </a:solidFill>
                <a:latin typeface="Mezz Std Semibold"/>
                <a:cs typeface="Mezz Std Semibold"/>
              </a:rPr>
              <a:t>The vaccination problem</a:t>
            </a:r>
            <a:endParaRPr lang="en-US" sz="6000" dirty="0">
              <a:solidFill>
                <a:srgbClr val="FFFFFF"/>
              </a:solidFill>
              <a:latin typeface="Mezz Std Semibold"/>
              <a:cs typeface="Mezz Std Semi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36" y="2421008"/>
            <a:ext cx="749897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Imagine you can make a fraction f of a</a:t>
            </a:r>
          </a:p>
          <a:p>
            <a:pPr>
              <a:lnSpc>
                <a:spcPct val="80000"/>
              </a:lnSpc>
            </a:pPr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population immune (or less contagious)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0179" y="4292804"/>
            <a:ext cx="8353821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6000" dirty="0" smtClean="0">
                <a:solidFill>
                  <a:schemeClr val="bg1"/>
                </a:solidFill>
                <a:latin typeface="Mezz Std"/>
                <a:cs typeface="Mezz Std"/>
              </a:rPr>
              <a:t>… then how can you find these people so the</a:t>
            </a:r>
          </a:p>
          <a:p>
            <a:pPr>
              <a:lnSpc>
                <a:spcPct val="80000"/>
              </a:lnSpc>
            </a:pPr>
            <a:r>
              <a:rPr lang="en-US" sz="6000" dirty="0" smtClean="0">
                <a:solidFill>
                  <a:schemeClr val="bg1"/>
                </a:solidFill>
                <a:latin typeface="Mezz Std"/>
                <a:cs typeface="Mezz Std"/>
              </a:rPr>
              <a:t>vaccination is as effective as possible?</a:t>
            </a:r>
            <a:endParaRPr lang="en-US" sz="6000" dirty="0">
              <a:solidFill>
                <a:schemeClr val="bg1"/>
              </a:solidFill>
              <a:latin typeface="Mezz Std"/>
              <a:cs typeface="Mezz Std"/>
            </a:endParaRPr>
          </a:p>
        </p:txBody>
      </p:sp>
    </p:spTree>
    <p:extLst>
      <p:ext uri="{BB962C8B-B14F-4D97-AF65-F5344CB8AC3E}">
        <p14:creationId xmlns:p14="http://schemas.microsoft.com/office/powerpoint/2010/main" val="46208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1901342"/>
            <a:ext cx="9143971" cy="28352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51386" y="770957"/>
            <a:ext cx="6692596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000" dirty="0" smtClean="0">
                <a:solidFill>
                  <a:srgbClr val="FFFFFF"/>
                </a:solidFill>
                <a:latin typeface="Mezz Std Light"/>
                <a:cs typeface="Mezz Std Light"/>
              </a:rPr>
              <a:t>Cohen, Havlin, </a:t>
            </a:r>
            <a:r>
              <a:rPr lang="en-US" sz="4000" dirty="0">
                <a:solidFill>
                  <a:srgbClr val="FFFFFF"/>
                </a:solidFill>
                <a:latin typeface="Mezz Std Light"/>
                <a:cs typeface="Mezz Std Light"/>
              </a:rPr>
              <a:t>Ben </a:t>
            </a:r>
            <a:r>
              <a:rPr lang="en-US" sz="4000" dirty="0" err="1" smtClean="0">
                <a:solidFill>
                  <a:srgbClr val="FFFFFF"/>
                </a:solidFill>
                <a:latin typeface="Mezz Std Light"/>
                <a:cs typeface="Mezz Std Light"/>
              </a:rPr>
              <a:t>Avraham</a:t>
            </a:r>
            <a:r>
              <a:rPr lang="en-US" sz="4000" dirty="0">
                <a:solidFill>
                  <a:srgbClr val="FFFFFF"/>
                </a:solidFill>
                <a:latin typeface="Mezz Std Light"/>
                <a:cs typeface="Mezz Std Light"/>
              </a:rPr>
              <a:t>,</a:t>
            </a:r>
            <a:r>
              <a:rPr lang="en-US" sz="4000" dirty="0" smtClean="0">
                <a:solidFill>
                  <a:srgbClr val="FFFFFF"/>
                </a:solidFill>
                <a:latin typeface="Mezz Std Light"/>
                <a:cs typeface="Mezz Std Light"/>
              </a:rPr>
              <a:t> 2003. </a:t>
            </a:r>
            <a:r>
              <a:rPr lang="en-US" sz="4000" dirty="0" err="1" smtClean="0">
                <a:solidFill>
                  <a:srgbClr val="FFFFFF"/>
                </a:solidFill>
                <a:latin typeface="Mezz Std Light"/>
                <a:cs typeface="Mezz Std Light"/>
              </a:rPr>
              <a:t>Phys</a:t>
            </a:r>
            <a:r>
              <a:rPr lang="en-US" sz="4000" dirty="0" smtClean="0">
                <a:solidFill>
                  <a:srgbClr val="FFFFFF"/>
                </a:solidFill>
                <a:latin typeface="Mezz Std Light"/>
                <a:cs typeface="Mezz Std Light"/>
              </a:rPr>
              <a:t> </a:t>
            </a:r>
            <a:r>
              <a:rPr lang="en-US" sz="4000" dirty="0">
                <a:solidFill>
                  <a:srgbClr val="FFFFFF"/>
                </a:solidFill>
                <a:latin typeface="Mezz Std Light"/>
                <a:cs typeface="Mezz Std Light"/>
              </a:rPr>
              <a:t>Rev </a:t>
            </a:r>
            <a:r>
              <a:rPr lang="en-US" sz="4000" dirty="0" err="1">
                <a:solidFill>
                  <a:srgbClr val="FFFFFF"/>
                </a:solidFill>
                <a:latin typeface="Mezz Std Light"/>
                <a:cs typeface="Mezz Std Light"/>
              </a:rPr>
              <a:t>Lett</a:t>
            </a:r>
            <a:r>
              <a:rPr lang="en-US" sz="4000" dirty="0">
                <a:solidFill>
                  <a:srgbClr val="FFFFFF"/>
                </a:solidFill>
                <a:latin typeface="Mezz Std Light"/>
                <a:cs typeface="Mezz Std Light"/>
              </a:rPr>
              <a:t> </a:t>
            </a:r>
            <a:r>
              <a:rPr lang="en-US" sz="4000" dirty="0" smtClean="0">
                <a:solidFill>
                  <a:srgbClr val="FFFFFF"/>
                </a:solidFill>
                <a:latin typeface="Mezz Std Light"/>
                <a:cs typeface="Mezz Std Light"/>
              </a:rPr>
              <a:t>91</a:t>
            </a:r>
            <a:r>
              <a:rPr lang="en-US" sz="4000" dirty="0">
                <a:solidFill>
                  <a:srgbClr val="FFFFFF"/>
                </a:solidFill>
                <a:latin typeface="Mezz Std Light"/>
                <a:cs typeface="Mezz Std Light"/>
              </a:rPr>
              <a:t>:</a:t>
            </a:r>
            <a:r>
              <a:rPr lang="en-US" sz="4000" dirty="0" smtClean="0">
                <a:solidFill>
                  <a:srgbClr val="FFFFFF"/>
                </a:solidFill>
                <a:latin typeface="Mezz Std Light"/>
                <a:cs typeface="Mezz Std Light"/>
              </a:rPr>
              <a:t> 247901.</a:t>
            </a:r>
            <a:endParaRPr lang="en-US" sz="4000" dirty="0">
              <a:solidFill>
                <a:srgbClr val="FFFFFF"/>
              </a:solidFill>
              <a:latin typeface="Mezz Std Light"/>
              <a:cs typeface="Mezz Std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736" y="-177036"/>
            <a:ext cx="512601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Neighborhood vaccination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</p:spTree>
    <p:extLst>
      <p:ext uri="{BB962C8B-B14F-4D97-AF65-F5344CB8AC3E}">
        <p14:creationId xmlns:p14="http://schemas.microsoft.com/office/powerpoint/2010/main" val="64561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1901342"/>
            <a:ext cx="9143971" cy="28352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4736" y="5023723"/>
            <a:ext cx="3161376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rgbClr val="FFFFFF"/>
                </a:solidFill>
                <a:latin typeface="Mezz Std"/>
                <a:cs typeface="Mezz Std"/>
              </a:rPr>
              <a:t>1. Pick a </a:t>
            </a:r>
            <a:r>
              <a:rPr lang="en-US" sz="4000" smtClean="0">
                <a:solidFill>
                  <a:srgbClr val="FFFFFF"/>
                </a:solidFill>
                <a:latin typeface="Mezz Std"/>
                <a:cs typeface="Mezz Std"/>
              </a:rPr>
              <a:t>random person.</a:t>
            </a:r>
            <a:endParaRPr lang="en-US" sz="4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05219" y="770957"/>
            <a:ext cx="673876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000" dirty="0" smtClean="0">
                <a:solidFill>
                  <a:srgbClr val="FFFFFF"/>
                </a:solidFill>
                <a:latin typeface="Mezz Std Light"/>
                <a:cs typeface="Mezz Std Light"/>
              </a:rPr>
              <a:t>Cohen, Havlin, </a:t>
            </a:r>
            <a:r>
              <a:rPr lang="en-US" sz="4000" dirty="0">
                <a:solidFill>
                  <a:srgbClr val="FFFFFF"/>
                </a:solidFill>
                <a:latin typeface="Mezz Std Light"/>
                <a:cs typeface="Mezz Std Light"/>
              </a:rPr>
              <a:t>Ben </a:t>
            </a:r>
            <a:r>
              <a:rPr lang="en-US" sz="4000" dirty="0" err="1" smtClean="0">
                <a:solidFill>
                  <a:srgbClr val="FFFFFF"/>
                </a:solidFill>
                <a:latin typeface="Mezz Std Light"/>
                <a:cs typeface="Mezz Std Light"/>
              </a:rPr>
              <a:t>Avraham</a:t>
            </a:r>
            <a:r>
              <a:rPr lang="en-US" sz="4000" dirty="0" smtClean="0">
                <a:solidFill>
                  <a:srgbClr val="FFFFFF"/>
                </a:solidFill>
                <a:latin typeface="Mezz Std Light"/>
                <a:cs typeface="Mezz Std Light"/>
              </a:rPr>
              <a:t>, 2003. </a:t>
            </a:r>
            <a:r>
              <a:rPr lang="en-US" sz="4000" dirty="0" err="1" smtClean="0">
                <a:solidFill>
                  <a:srgbClr val="FFFFFF"/>
                </a:solidFill>
                <a:latin typeface="Mezz Std Light"/>
                <a:cs typeface="Mezz Std Light"/>
              </a:rPr>
              <a:t>Phys</a:t>
            </a:r>
            <a:r>
              <a:rPr lang="en-US" sz="4000" dirty="0" smtClean="0">
                <a:solidFill>
                  <a:srgbClr val="FFFFFF"/>
                </a:solidFill>
                <a:latin typeface="Mezz Std Light"/>
                <a:cs typeface="Mezz Std Light"/>
              </a:rPr>
              <a:t> </a:t>
            </a:r>
            <a:r>
              <a:rPr lang="en-US" sz="4000" dirty="0">
                <a:solidFill>
                  <a:srgbClr val="FFFFFF"/>
                </a:solidFill>
                <a:latin typeface="Mezz Std Light"/>
                <a:cs typeface="Mezz Std Light"/>
              </a:rPr>
              <a:t>Rev </a:t>
            </a:r>
            <a:r>
              <a:rPr lang="en-US" sz="4000" dirty="0" err="1">
                <a:solidFill>
                  <a:srgbClr val="FFFFFF"/>
                </a:solidFill>
                <a:latin typeface="Mezz Std Light"/>
                <a:cs typeface="Mezz Std Light"/>
              </a:rPr>
              <a:t>Lett</a:t>
            </a:r>
            <a:r>
              <a:rPr lang="en-US" sz="4000" dirty="0">
                <a:solidFill>
                  <a:srgbClr val="FFFFFF"/>
                </a:solidFill>
                <a:latin typeface="Mezz Std Light"/>
                <a:cs typeface="Mezz Std Light"/>
              </a:rPr>
              <a:t> </a:t>
            </a:r>
            <a:r>
              <a:rPr lang="en-US" sz="4000" dirty="0" smtClean="0">
                <a:solidFill>
                  <a:srgbClr val="FFFFFF"/>
                </a:solidFill>
                <a:latin typeface="Mezz Std Light"/>
                <a:cs typeface="Mezz Std Light"/>
              </a:rPr>
              <a:t>91</a:t>
            </a:r>
            <a:r>
              <a:rPr lang="en-US" sz="4000" dirty="0">
                <a:solidFill>
                  <a:srgbClr val="FFFFFF"/>
                </a:solidFill>
                <a:latin typeface="Mezz Std Light"/>
                <a:cs typeface="Mezz Std Light"/>
              </a:rPr>
              <a:t>:</a:t>
            </a:r>
            <a:r>
              <a:rPr lang="en-US" sz="4000" dirty="0" smtClean="0">
                <a:solidFill>
                  <a:srgbClr val="FFFFFF"/>
                </a:solidFill>
                <a:latin typeface="Mezz Std Light"/>
                <a:cs typeface="Mezz Std Light"/>
              </a:rPr>
              <a:t> 247901.</a:t>
            </a:r>
            <a:endParaRPr lang="en-US" sz="4000" dirty="0">
              <a:solidFill>
                <a:srgbClr val="FFFFFF"/>
              </a:solidFill>
              <a:latin typeface="Mezz Std Light"/>
              <a:cs typeface="Mezz Std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736" y="-177036"/>
            <a:ext cx="512601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Neighborhood vaccination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</p:spTree>
    <p:extLst>
      <p:ext uri="{BB962C8B-B14F-4D97-AF65-F5344CB8AC3E}">
        <p14:creationId xmlns:p14="http://schemas.microsoft.com/office/powerpoint/2010/main" val="82638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1901342"/>
            <a:ext cx="9143971" cy="28352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4736" y="5023723"/>
            <a:ext cx="3161376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rgbClr val="FFFFFF"/>
                </a:solidFill>
                <a:latin typeface="Mezz Std"/>
                <a:cs typeface="Mezz Std"/>
              </a:rPr>
              <a:t>1. Pick a random person.</a:t>
            </a:r>
            <a:endParaRPr lang="en-US" sz="4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91071" y="5618342"/>
            <a:ext cx="4159084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dirty="0">
                <a:solidFill>
                  <a:srgbClr val="FFFFFF"/>
                </a:solidFill>
                <a:latin typeface="Mezz Std"/>
                <a:cs typeface="Mezz Std"/>
              </a:rPr>
              <a:t>2</a:t>
            </a:r>
            <a:r>
              <a:rPr lang="en-US" sz="4000" dirty="0" smtClean="0">
                <a:solidFill>
                  <a:srgbClr val="FFFFFF"/>
                </a:solidFill>
                <a:latin typeface="Mezz Std"/>
                <a:cs typeface="Mezz Std"/>
              </a:rPr>
              <a:t>. Ask for the name of a contact.</a:t>
            </a:r>
            <a:endParaRPr lang="en-US" sz="4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94960" y="770957"/>
            <a:ext cx="6749022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000" dirty="0" smtClean="0">
                <a:solidFill>
                  <a:srgbClr val="FFFFFF"/>
                </a:solidFill>
                <a:latin typeface="Mezz Std Light"/>
                <a:cs typeface="Mezz Std Light"/>
              </a:rPr>
              <a:t>Cohen, Havlin, </a:t>
            </a:r>
            <a:r>
              <a:rPr lang="en-US" sz="4000" dirty="0">
                <a:solidFill>
                  <a:srgbClr val="FFFFFF"/>
                </a:solidFill>
                <a:latin typeface="Mezz Std Light"/>
                <a:cs typeface="Mezz Std Light"/>
              </a:rPr>
              <a:t>Ben </a:t>
            </a:r>
            <a:r>
              <a:rPr lang="en-US" sz="4000" dirty="0" err="1" smtClean="0">
                <a:solidFill>
                  <a:srgbClr val="FFFFFF"/>
                </a:solidFill>
                <a:latin typeface="Mezz Std Light"/>
                <a:cs typeface="Mezz Std Light"/>
              </a:rPr>
              <a:t>Avraham</a:t>
            </a:r>
            <a:r>
              <a:rPr lang="en-US" sz="4000" dirty="0">
                <a:solidFill>
                  <a:srgbClr val="FFFFFF"/>
                </a:solidFill>
                <a:latin typeface="Mezz Std Light"/>
                <a:cs typeface="Mezz Std Light"/>
              </a:rPr>
              <a:t>,</a:t>
            </a:r>
            <a:r>
              <a:rPr lang="en-US" sz="4000" dirty="0" smtClean="0">
                <a:solidFill>
                  <a:srgbClr val="FFFFFF"/>
                </a:solidFill>
                <a:latin typeface="Mezz Std Light"/>
                <a:cs typeface="Mezz Std Light"/>
              </a:rPr>
              <a:t> 2003. </a:t>
            </a:r>
            <a:r>
              <a:rPr lang="en-US" sz="4000" dirty="0" err="1" smtClean="0">
                <a:solidFill>
                  <a:srgbClr val="FFFFFF"/>
                </a:solidFill>
                <a:latin typeface="Mezz Std Light"/>
                <a:cs typeface="Mezz Std Light"/>
              </a:rPr>
              <a:t>Phys</a:t>
            </a:r>
            <a:r>
              <a:rPr lang="en-US" sz="4000" dirty="0" smtClean="0">
                <a:solidFill>
                  <a:srgbClr val="FFFFFF"/>
                </a:solidFill>
                <a:latin typeface="Mezz Std Light"/>
                <a:cs typeface="Mezz Std Light"/>
              </a:rPr>
              <a:t> </a:t>
            </a:r>
            <a:r>
              <a:rPr lang="en-US" sz="4000" dirty="0">
                <a:solidFill>
                  <a:srgbClr val="FFFFFF"/>
                </a:solidFill>
                <a:latin typeface="Mezz Std Light"/>
                <a:cs typeface="Mezz Std Light"/>
              </a:rPr>
              <a:t>Rev </a:t>
            </a:r>
            <a:r>
              <a:rPr lang="en-US" sz="4000" dirty="0" err="1">
                <a:solidFill>
                  <a:srgbClr val="FFFFFF"/>
                </a:solidFill>
                <a:latin typeface="Mezz Std Light"/>
                <a:cs typeface="Mezz Std Light"/>
              </a:rPr>
              <a:t>Lett</a:t>
            </a:r>
            <a:r>
              <a:rPr lang="en-US" sz="4000" dirty="0">
                <a:solidFill>
                  <a:srgbClr val="FFFFFF"/>
                </a:solidFill>
                <a:latin typeface="Mezz Std Light"/>
                <a:cs typeface="Mezz Std Light"/>
              </a:rPr>
              <a:t> </a:t>
            </a:r>
            <a:r>
              <a:rPr lang="en-US" sz="4000" dirty="0" smtClean="0">
                <a:solidFill>
                  <a:srgbClr val="FFFFFF"/>
                </a:solidFill>
                <a:latin typeface="Mezz Std Light"/>
                <a:cs typeface="Mezz Std Light"/>
              </a:rPr>
              <a:t>91: 247901.</a:t>
            </a:r>
            <a:endParaRPr lang="en-US" sz="4000" dirty="0">
              <a:solidFill>
                <a:srgbClr val="FFFFFF"/>
              </a:solidFill>
              <a:latin typeface="Mezz Std Light"/>
              <a:cs typeface="Mezz Std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736" y="-177036"/>
            <a:ext cx="512601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Neighborhood vaccination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</p:spTree>
    <p:extLst>
      <p:ext uri="{BB962C8B-B14F-4D97-AF65-F5344CB8AC3E}">
        <p14:creationId xmlns:p14="http://schemas.microsoft.com/office/powerpoint/2010/main" val="7557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" y="1901342"/>
            <a:ext cx="9143968" cy="28352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05219" y="770957"/>
            <a:ext cx="673876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000" dirty="0" smtClean="0">
                <a:solidFill>
                  <a:srgbClr val="FFFFFF"/>
                </a:solidFill>
                <a:latin typeface="Mezz Std Light"/>
                <a:cs typeface="Mezz Std Light"/>
              </a:rPr>
              <a:t>Cohen, Havlin, </a:t>
            </a:r>
            <a:r>
              <a:rPr lang="en-US" sz="4000" dirty="0">
                <a:solidFill>
                  <a:srgbClr val="FFFFFF"/>
                </a:solidFill>
                <a:latin typeface="Mezz Std Light"/>
                <a:cs typeface="Mezz Std Light"/>
              </a:rPr>
              <a:t>Ben </a:t>
            </a:r>
            <a:r>
              <a:rPr lang="en-US" sz="4000" dirty="0" err="1" smtClean="0">
                <a:solidFill>
                  <a:srgbClr val="FFFFFF"/>
                </a:solidFill>
                <a:latin typeface="Mezz Std Light"/>
                <a:cs typeface="Mezz Std Light"/>
              </a:rPr>
              <a:t>Avraham</a:t>
            </a:r>
            <a:r>
              <a:rPr lang="en-US" sz="4000" dirty="0">
                <a:solidFill>
                  <a:srgbClr val="FFFFFF"/>
                </a:solidFill>
                <a:latin typeface="Mezz Std Light"/>
                <a:cs typeface="Mezz Std Light"/>
              </a:rPr>
              <a:t>,</a:t>
            </a:r>
            <a:r>
              <a:rPr lang="en-US" sz="4000" dirty="0" smtClean="0">
                <a:solidFill>
                  <a:srgbClr val="FFFFFF"/>
                </a:solidFill>
                <a:latin typeface="Mezz Std Light"/>
                <a:cs typeface="Mezz Std Light"/>
              </a:rPr>
              <a:t> 2003. </a:t>
            </a:r>
            <a:r>
              <a:rPr lang="en-US" sz="4000" dirty="0" err="1" smtClean="0">
                <a:solidFill>
                  <a:srgbClr val="FFFFFF"/>
                </a:solidFill>
                <a:latin typeface="Mezz Std Light"/>
                <a:cs typeface="Mezz Std Light"/>
              </a:rPr>
              <a:t>Phys</a:t>
            </a:r>
            <a:r>
              <a:rPr lang="en-US" sz="4000" dirty="0" smtClean="0">
                <a:solidFill>
                  <a:srgbClr val="FFFFFF"/>
                </a:solidFill>
                <a:latin typeface="Mezz Std Light"/>
                <a:cs typeface="Mezz Std Light"/>
              </a:rPr>
              <a:t> </a:t>
            </a:r>
            <a:r>
              <a:rPr lang="en-US" sz="4000" dirty="0">
                <a:solidFill>
                  <a:srgbClr val="FFFFFF"/>
                </a:solidFill>
                <a:latin typeface="Mezz Std Light"/>
                <a:cs typeface="Mezz Std Light"/>
              </a:rPr>
              <a:t>Rev </a:t>
            </a:r>
            <a:r>
              <a:rPr lang="en-US" sz="4000" dirty="0" err="1">
                <a:solidFill>
                  <a:srgbClr val="FFFFFF"/>
                </a:solidFill>
                <a:latin typeface="Mezz Std Light"/>
                <a:cs typeface="Mezz Std Light"/>
              </a:rPr>
              <a:t>Lett</a:t>
            </a:r>
            <a:r>
              <a:rPr lang="en-US" sz="4000" dirty="0">
                <a:solidFill>
                  <a:srgbClr val="FFFFFF"/>
                </a:solidFill>
                <a:latin typeface="Mezz Std Light"/>
                <a:cs typeface="Mezz Std Light"/>
              </a:rPr>
              <a:t> </a:t>
            </a:r>
            <a:r>
              <a:rPr lang="en-US" sz="4000" dirty="0" smtClean="0">
                <a:solidFill>
                  <a:srgbClr val="FFFFFF"/>
                </a:solidFill>
                <a:latin typeface="Mezz Std Light"/>
                <a:cs typeface="Mezz Std Light"/>
              </a:rPr>
              <a:t>91</a:t>
            </a:r>
            <a:r>
              <a:rPr lang="en-US" sz="4000" dirty="0">
                <a:solidFill>
                  <a:srgbClr val="FFFFFF"/>
                </a:solidFill>
                <a:latin typeface="Mezz Std Light"/>
                <a:cs typeface="Mezz Std Light"/>
              </a:rPr>
              <a:t>:</a:t>
            </a:r>
            <a:r>
              <a:rPr lang="en-US" sz="4000" dirty="0" smtClean="0">
                <a:solidFill>
                  <a:srgbClr val="FFFFFF"/>
                </a:solidFill>
                <a:latin typeface="Mezz Std Light"/>
                <a:cs typeface="Mezz Std Light"/>
              </a:rPr>
              <a:t> 247901.</a:t>
            </a:r>
            <a:endParaRPr lang="en-US" sz="4000" dirty="0">
              <a:solidFill>
                <a:srgbClr val="FFFFFF"/>
              </a:solidFill>
              <a:latin typeface="Mezz Std Light"/>
              <a:cs typeface="Mezz Std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736" y="5023723"/>
            <a:ext cx="3262429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 smtClean="0">
                <a:solidFill>
                  <a:srgbClr val="FFFFFF"/>
                </a:solidFill>
                <a:latin typeface="Mezz Std"/>
                <a:cs typeface="Mezz Std"/>
              </a:rPr>
              <a:t>1. Pick a random person.</a:t>
            </a:r>
            <a:endParaRPr lang="en-US" sz="4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50475" y="6191790"/>
            <a:ext cx="4393507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000" dirty="0" smtClean="0">
                <a:solidFill>
                  <a:srgbClr val="FFFFFF"/>
                </a:solidFill>
                <a:latin typeface="Mezz Std"/>
                <a:cs typeface="Mezz Std"/>
              </a:rPr>
              <a:t>3. Vaccinate the contact &amp; go to 1.</a:t>
            </a:r>
            <a:endParaRPr lang="en-US" sz="4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91073" y="5618342"/>
            <a:ext cx="4159084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dirty="0">
                <a:solidFill>
                  <a:srgbClr val="FFFFFF"/>
                </a:solidFill>
                <a:latin typeface="Mezz Std"/>
                <a:cs typeface="Mezz Std"/>
              </a:rPr>
              <a:t>2</a:t>
            </a:r>
            <a:r>
              <a:rPr lang="en-US" sz="4000" dirty="0" smtClean="0">
                <a:solidFill>
                  <a:srgbClr val="FFFFFF"/>
                </a:solidFill>
                <a:latin typeface="Mezz Std"/>
                <a:cs typeface="Mezz Std"/>
              </a:rPr>
              <a:t>. Ask for the name of a contact.</a:t>
            </a:r>
            <a:endParaRPr lang="en-US" sz="4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736" y="-177036"/>
            <a:ext cx="512601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Neighborhood vaccination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</p:spTree>
    <p:extLst>
      <p:ext uri="{BB962C8B-B14F-4D97-AF65-F5344CB8AC3E}">
        <p14:creationId xmlns:p14="http://schemas.microsoft.com/office/powerpoint/2010/main" val="52694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9" y="640467"/>
            <a:ext cx="8464051" cy="58719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44362" y="6265735"/>
            <a:ext cx="7873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Mezz Std"/>
                <a:cs typeface="Mezz Std"/>
              </a:rPr>
              <a:t>time</a:t>
            </a:r>
            <a:endParaRPr lang="en-US" sz="4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36192" y="6712666"/>
            <a:ext cx="808239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180961" y="6712666"/>
            <a:ext cx="6414591" cy="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4736" y="-177036"/>
            <a:ext cx="512601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Neighborhood vaccination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</p:spTree>
    <p:extLst>
      <p:ext uri="{BB962C8B-B14F-4D97-AF65-F5344CB8AC3E}">
        <p14:creationId xmlns:p14="http://schemas.microsoft.com/office/powerpoint/2010/main" val="202193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vex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314"/>
            <a:ext cx="9144000" cy="28352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5710"/>
            <a:ext cx="9144000" cy="28352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8831" y="3037198"/>
            <a:ext cx="23519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Mezz Std"/>
                <a:cs typeface="Mezz Std"/>
              </a:rPr>
              <a:t>Experience—past</a:t>
            </a:r>
            <a:endParaRPr lang="en-US" sz="4000" dirty="0">
              <a:latin typeface="Mezz Std"/>
              <a:cs typeface="Mezz St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8831" y="6098802"/>
            <a:ext cx="33137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Mezz Std"/>
                <a:cs typeface="Mezz Std"/>
              </a:rPr>
              <a:t>Epidemic reality—future</a:t>
            </a:r>
            <a:endParaRPr lang="en-US" sz="4000" dirty="0">
              <a:latin typeface="Mezz Std"/>
              <a:cs typeface="Mezz St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736" y="-177036"/>
            <a:ext cx="512601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Neighborhood vaccination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</p:spTree>
    <p:extLst>
      <p:ext uri="{BB962C8B-B14F-4D97-AF65-F5344CB8AC3E}">
        <p14:creationId xmlns:p14="http://schemas.microsoft.com/office/powerpoint/2010/main" val="101658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3486" y="2386322"/>
            <a:ext cx="6758762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dirty="0" smtClean="0">
                <a:solidFill>
                  <a:srgbClr val="FFFFFF"/>
                </a:solidFill>
                <a:latin typeface="Mezz Std Black"/>
                <a:cs typeface="Mezz Std Black"/>
              </a:rPr>
              <a:t>Can we make a protocol</a:t>
            </a:r>
          </a:p>
          <a:p>
            <a:pPr>
              <a:lnSpc>
                <a:spcPct val="80000"/>
              </a:lnSpc>
            </a:pPr>
            <a:r>
              <a:rPr lang="en-US" sz="6000" dirty="0" smtClean="0">
                <a:solidFill>
                  <a:srgbClr val="FFFFFF"/>
                </a:solidFill>
                <a:latin typeface="Mezz Std Black"/>
                <a:cs typeface="Mezz Std Black"/>
              </a:rPr>
              <a:t>like </a:t>
            </a:r>
            <a:r>
              <a:rPr lang="en-US" sz="6000" dirty="0" err="1" smtClean="0">
                <a:solidFill>
                  <a:srgbClr val="FFFFFF"/>
                </a:solidFill>
                <a:latin typeface="Mezz Std Black"/>
                <a:cs typeface="Mezz Std Black"/>
              </a:rPr>
              <a:t>n.v</a:t>
            </a:r>
            <a:r>
              <a:rPr lang="en-US" sz="6000" dirty="0" smtClean="0">
                <a:solidFill>
                  <a:srgbClr val="FFFFFF"/>
                </a:solidFill>
                <a:latin typeface="Mezz Std Black"/>
                <a:cs typeface="Mezz Std Black"/>
              </a:rPr>
              <a:t>. that exploits </a:t>
            </a:r>
          </a:p>
          <a:p>
            <a:pPr>
              <a:lnSpc>
                <a:spcPct val="80000"/>
              </a:lnSpc>
            </a:pPr>
            <a:r>
              <a:rPr lang="en-US" sz="6000" dirty="0" smtClean="0">
                <a:solidFill>
                  <a:srgbClr val="FFFFFF"/>
                </a:solidFill>
                <a:latin typeface="Mezz Std Black"/>
                <a:cs typeface="Mezz Std Black"/>
              </a:rPr>
              <a:t>temporal structure too?</a:t>
            </a:r>
            <a:endParaRPr lang="en-US" sz="6000" dirty="0">
              <a:solidFill>
                <a:srgbClr val="FFFFFF"/>
              </a:solidFill>
              <a:latin typeface="Mezz Std Black"/>
              <a:cs typeface="Mezz Std Blac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78431" y="5267821"/>
            <a:ext cx="5965569" cy="1590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000" dirty="0" smtClean="0">
                <a:solidFill>
                  <a:srgbClr val="FFFFFF"/>
                </a:solidFill>
                <a:latin typeface="Mezz Std Light"/>
                <a:cs typeface="Mezz Std Light"/>
              </a:rPr>
              <a:t>S </a:t>
            </a:r>
            <a:r>
              <a:rPr lang="en-US" sz="4000" dirty="0">
                <a:solidFill>
                  <a:srgbClr val="FFFFFF"/>
                </a:solidFill>
                <a:latin typeface="Mezz Std Light"/>
                <a:cs typeface="Mezz Std Light"/>
              </a:rPr>
              <a:t>Lee, </a:t>
            </a:r>
            <a:r>
              <a:rPr lang="en-US" sz="4000" dirty="0" smtClean="0">
                <a:solidFill>
                  <a:srgbClr val="FFFFFF"/>
                </a:solidFill>
                <a:latin typeface="Mezz Std Light"/>
                <a:cs typeface="Mezz Std Light"/>
              </a:rPr>
              <a:t>LEC </a:t>
            </a:r>
            <a:r>
              <a:rPr lang="en-US" sz="4000" dirty="0">
                <a:solidFill>
                  <a:srgbClr val="FFFFFF"/>
                </a:solidFill>
                <a:latin typeface="Mezz Std Light"/>
                <a:cs typeface="Mezz Std Light"/>
              </a:rPr>
              <a:t>Rocha, </a:t>
            </a:r>
            <a:r>
              <a:rPr lang="en-US" sz="4000" dirty="0" smtClean="0">
                <a:solidFill>
                  <a:srgbClr val="FFFFFF"/>
                </a:solidFill>
                <a:latin typeface="Mezz Std Light"/>
                <a:cs typeface="Mezz Std Light"/>
              </a:rPr>
              <a:t>F Liljeros, </a:t>
            </a:r>
            <a:r>
              <a:rPr lang="en-US" sz="4000" smtClean="0">
                <a:solidFill>
                  <a:srgbClr val="FFFFFF"/>
                </a:solidFill>
                <a:latin typeface="Mezz Std Light"/>
                <a:cs typeface="Mezz Std Light"/>
              </a:rPr>
              <a:t>P Holme. </a:t>
            </a:r>
            <a:r>
              <a:rPr lang="en-US" sz="4000" dirty="0">
                <a:solidFill>
                  <a:srgbClr val="FFFFFF"/>
                </a:solidFill>
                <a:latin typeface="Mezz Std Light"/>
                <a:cs typeface="Mezz Std Light"/>
              </a:rPr>
              <a:t>Exploiting temporal network structures of human interaction to effectively immunize </a:t>
            </a:r>
            <a:r>
              <a:rPr lang="en-US" sz="4000" dirty="0" smtClean="0">
                <a:solidFill>
                  <a:srgbClr val="FFFFFF"/>
                </a:solidFill>
                <a:latin typeface="Mezz Std Light"/>
                <a:cs typeface="Mezz Std Light"/>
              </a:rPr>
              <a:t>populations. arXiv</a:t>
            </a:r>
            <a:r>
              <a:rPr lang="en-US" sz="4000" dirty="0">
                <a:solidFill>
                  <a:srgbClr val="FFFFFF"/>
                </a:solidFill>
                <a:latin typeface="Mezz Std Light"/>
                <a:cs typeface="Mezz Std Light"/>
              </a:rPr>
              <a:t>:1011.3928</a:t>
            </a:r>
          </a:p>
        </p:txBody>
      </p:sp>
    </p:spTree>
    <p:extLst>
      <p:ext uri="{BB962C8B-B14F-4D97-AF65-F5344CB8AC3E}">
        <p14:creationId xmlns:p14="http://schemas.microsoft.com/office/powerpoint/2010/main" val="326682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33293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Simulation setup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9" y="640467"/>
            <a:ext cx="8464051" cy="587193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36192" y="6265735"/>
            <a:ext cx="8159360" cy="707886"/>
            <a:chOff x="436192" y="6295617"/>
            <a:chExt cx="8159360" cy="707886"/>
          </a:xfrm>
        </p:grpSpPr>
        <p:sp>
          <p:nvSpPr>
            <p:cNvPr id="10" name="TextBox 9"/>
            <p:cNvSpPr txBox="1"/>
            <p:nvPr/>
          </p:nvSpPr>
          <p:spPr>
            <a:xfrm>
              <a:off x="1344362" y="6295617"/>
              <a:ext cx="7873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FFFF"/>
                  </a:solidFill>
                  <a:latin typeface="Mezz Std"/>
                  <a:cs typeface="Mezz Std"/>
                </a:rPr>
                <a:t>time</a:t>
              </a:r>
              <a:endParaRPr lang="en-US" sz="4000" dirty="0">
                <a:solidFill>
                  <a:srgbClr val="FFFFFF"/>
                </a:solidFill>
                <a:latin typeface="Mezz Std"/>
                <a:cs typeface="Mezz Std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436192" y="6742548"/>
              <a:ext cx="808239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2180961" y="6742548"/>
              <a:ext cx="6414591" cy="0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1937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33293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Simulation setup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9" y="640467"/>
            <a:ext cx="8464050" cy="587193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36192" y="6265735"/>
            <a:ext cx="8159360" cy="707886"/>
            <a:chOff x="436192" y="6295617"/>
            <a:chExt cx="8159360" cy="707886"/>
          </a:xfrm>
        </p:grpSpPr>
        <p:sp>
          <p:nvSpPr>
            <p:cNvPr id="10" name="TextBox 9"/>
            <p:cNvSpPr txBox="1"/>
            <p:nvPr/>
          </p:nvSpPr>
          <p:spPr>
            <a:xfrm>
              <a:off x="1344362" y="6295617"/>
              <a:ext cx="7873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FFFF"/>
                  </a:solidFill>
                  <a:latin typeface="Mezz Std"/>
                  <a:cs typeface="Mezz Std"/>
                </a:rPr>
                <a:t>time</a:t>
              </a:r>
              <a:endParaRPr lang="en-US" sz="4000" dirty="0">
                <a:solidFill>
                  <a:srgbClr val="FFFFFF"/>
                </a:solidFill>
                <a:latin typeface="Mezz Std"/>
                <a:cs typeface="Mezz Std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436192" y="6742548"/>
              <a:ext cx="808239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2180961" y="6742548"/>
              <a:ext cx="6414591" cy="0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8254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400">
        <p:fade/>
      </p:transition>
    </mc:Choice>
    <mc:Fallback xmlns="">
      <p:transition xmlns:p14="http://schemas.microsoft.com/office/powerpoint/2010/main" advClick="0" advTm="4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259744"/>
            <a:ext cx="5288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SI model on static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6794"/>
            <a:ext cx="9144000" cy="283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1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33293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Simulation setup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9" y="640467"/>
            <a:ext cx="8464050" cy="587193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36192" y="6265735"/>
            <a:ext cx="8159360" cy="707886"/>
            <a:chOff x="436192" y="6295617"/>
            <a:chExt cx="8159360" cy="707886"/>
          </a:xfrm>
        </p:grpSpPr>
        <p:sp>
          <p:nvSpPr>
            <p:cNvPr id="10" name="TextBox 9"/>
            <p:cNvSpPr txBox="1"/>
            <p:nvPr/>
          </p:nvSpPr>
          <p:spPr>
            <a:xfrm>
              <a:off x="1344362" y="6295617"/>
              <a:ext cx="7873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FFFF"/>
                  </a:solidFill>
                  <a:latin typeface="Mezz Std"/>
                  <a:cs typeface="Mezz Std"/>
                </a:rPr>
                <a:t>time</a:t>
              </a:r>
              <a:endParaRPr lang="en-US" sz="4000" dirty="0">
                <a:solidFill>
                  <a:srgbClr val="FFFFFF"/>
                </a:solidFill>
                <a:latin typeface="Mezz Std"/>
                <a:cs typeface="Mezz Std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436192" y="6742548"/>
              <a:ext cx="808239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2180961" y="6742548"/>
              <a:ext cx="6414591" cy="0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1814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400">
        <p:fade/>
      </p:transition>
    </mc:Choice>
    <mc:Fallback xmlns="">
      <p:transition xmlns:p14="http://schemas.microsoft.com/office/powerpoint/2010/main" advClick="0" advTm="4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33293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Simulation setup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9" y="640467"/>
            <a:ext cx="8464049" cy="587193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36192" y="6265735"/>
            <a:ext cx="8159360" cy="707886"/>
            <a:chOff x="436192" y="6295617"/>
            <a:chExt cx="8159360" cy="707886"/>
          </a:xfrm>
        </p:grpSpPr>
        <p:sp>
          <p:nvSpPr>
            <p:cNvPr id="10" name="TextBox 9"/>
            <p:cNvSpPr txBox="1"/>
            <p:nvPr/>
          </p:nvSpPr>
          <p:spPr>
            <a:xfrm>
              <a:off x="1344362" y="6295617"/>
              <a:ext cx="7873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FFFF"/>
                  </a:solidFill>
                  <a:latin typeface="Mezz Std"/>
                  <a:cs typeface="Mezz Std"/>
                </a:rPr>
                <a:t>time</a:t>
              </a:r>
              <a:endParaRPr lang="en-US" sz="4000" dirty="0">
                <a:solidFill>
                  <a:srgbClr val="FFFFFF"/>
                </a:solidFill>
                <a:latin typeface="Mezz Std"/>
                <a:cs typeface="Mezz Std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436192" y="6742548"/>
              <a:ext cx="808239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2180961" y="6742548"/>
              <a:ext cx="6414591" cy="0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0202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400">
        <p:fade/>
      </p:transition>
    </mc:Choice>
    <mc:Fallback xmlns="">
      <p:transition xmlns:p14="http://schemas.microsoft.com/office/powerpoint/2010/main" advClick="0" advTm="4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33293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Simulation setup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9" y="640467"/>
            <a:ext cx="8464050" cy="587193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36192" y="6265735"/>
            <a:ext cx="8159360" cy="707886"/>
            <a:chOff x="436192" y="6295617"/>
            <a:chExt cx="8159360" cy="707886"/>
          </a:xfrm>
        </p:grpSpPr>
        <p:sp>
          <p:nvSpPr>
            <p:cNvPr id="10" name="TextBox 9"/>
            <p:cNvSpPr txBox="1"/>
            <p:nvPr/>
          </p:nvSpPr>
          <p:spPr>
            <a:xfrm>
              <a:off x="1344362" y="6295617"/>
              <a:ext cx="7873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FFFF"/>
                  </a:solidFill>
                  <a:latin typeface="Mezz Std"/>
                  <a:cs typeface="Mezz Std"/>
                </a:rPr>
                <a:t>time</a:t>
              </a:r>
              <a:endParaRPr lang="en-US" sz="4000" dirty="0">
                <a:solidFill>
                  <a:srgbClr val="FFFFFF"/>
                </a:solidFill>
                <a:latin typeface="Mezz Std"/>
                <a:cs typeface="Mezz Std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436192" y="6742548"/>
              <a:ext cx="808239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2180961" y="6742548"/>
              <a:ext cx="6414591" cy="0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9227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400">
        <p:fade/>
      </p:transition>
    </mc:Choice>
    <mc:Fallback xmlns="">
      <p:transition xmlns:p14="http://schemas.microsoft.com/office/powerpoint/2010/main" advClick="0" advTm="4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33293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Simulation setup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9" y="640467"/>
            <a:ext cx="8464049" cy="587193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36192" y="6265735"/>
            <a:ext cx="8159360" cy="707886"/>
            <a:chOff x="436192" y="6295617"/>
            <a:chExt cx="8159360" cy="707886"/>
          </a:xfrm>
        </p:grpSpPr>
        <p:sp>
          <p:nvSpPr>
            <p:cNvPr id="10" name="TextBox 9"/>
            <p:cNvSpPr txBox="1"/>
            <p:nvPr/>
          </p:nvSpPr>
          <p:spPr>
            <a:xfrm>
              <a:off x="1344362" y="6295617"/>
              <a:ext cx="7873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FFFF"/>
                  </a:solidFill>
                  <a:latin typeface="Mezz Std"/>
                  <a:cs typeface="Mezz Std"/>
                </a:rPr>
                <a:t>time</a:t>
              </a:r>
              <a:endParaRPr lang="en-US" sz="4000" dirty="0">
                <a:solidFill>
                  <a:srgbClr val="FFFFFF"/>
                </a:solidFill>
                <a:latin typeface="Mezz Std"/>
                <a:cs typeface="Mezz Std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436192" y="6742548"/>
              <a:ext cx="808239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2180961" y="6742548"/>
              <a:ext cx="6414591" cy="0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1982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14670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Recent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90" y="640467"/>
            <a:ext cx="8464047" cy="58719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44784" y="35173"/>
            <a:ext cx="3161376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000" dirty="0" smtClean="0">
                <a:solidFill>
                  <a:schemeClr val="bg1"/>
                </a:solidFill>
                <a:latin typeface="Mezz Std"/>
                <a:cs typeface="Mezz Std"/>
              </a:rPr>
              <a:t>1. Pick a random person.</a:t>
            </a:r>
            <a:endParaRPr lang="en-US" sz="4000" dirty="0">
              <a:solidFill>
                <a:schemeClr val="bg1"/>
              </a:solidFill>
              <a:latin typeface="Mezz Std"/>
              <a:cs typeface="Mezz Std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36192" y="6265735"/>
            <a:ext cx="8159360" cy="707886"/>
            <a:chOff x="436192" y="6295617"/>
            <a:chExt cx="8159360" cy="707886"/>
          </a:xfrm>
        </p:grpSpPr>
        <p:sp>
          <p:nvSpPr>
            <p:cNvPr id="11" name="TextBox 10"/>
            <p:cNvSpPr txBox="1"/>
            <p:nvPr/>
          </p:nvSpPr>
          <p:spPr>
            <a:xfrm>
              <a:off x="1344362" y="6295617"/>
              <a:ext cx="7873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FFFF"/>
                  </a:solidFill>
                  <a:latin typeface="Mezz Std"/>
                  <a:cs typeface="Mezz Std"/>
                </a:rPr>
                <a:t>time</a:t>
              </a:r>
              <a:endParaRPr lang="en-US" sz="4000" dirty="0">
                <a:solidFill>
                  <a:srgbClr val="FFFFFF"/>
                </a:solidFill>
                <a:latin typeface="Mezz Std"/>
                <a:cs typeface="Mezz Std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436192" y="6742548"/>
              <a:ext cx="808239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180961" y="6742548"/>
              <a:ext cx="6414591" cy="0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9734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14670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Recent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90" y="640467"/>
            <a:ext cx="8464046" cy="58719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27037" y="35173"/>
            <a:ext cx="617912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000" dirty="0">
                <a:solidFill>
                  <a:schemeClr val="bg1"/>
                </a:solidFill>
                <a:latin typeface="Mezz Std"/>
                <a:cs typeface="Mezz Std"/>
              </a:rPr>
              <a:t>2</a:t>
            </a:r>
            <a:r>
              <a:rPr lang="en-US" sz="4000" dirty="0" smtClean="0">
                <a:solidFill>
                  <a:schemeClr val="bg1"/>
                </a:solidFill>
                <a:latin typeface="Mezz Std"/>
                <a:cs typeface="Mezz Std"/>
              </a:rPr>
              <a:t>. Ask for the name of the </a:t>
            </a:r>
            <a:r>
              <a:rPr lang="en-US" sz="4000" dirty="0" smtClean="0">
                <a:solidFill>
                  <a:schemeClr val="bg1"/>
                </a:solidFill>
                <a:latin typeface="Mezz Std Semibold"/>
                <a:cs typeface="Mezz Std Semibold"/>
              </a:rPr>
              <a:t>most recent </a:t>
            </a:r>
            <a:r>
              <a:rPr lang="en-US" sz="4000" dirty="0" smtClean="0">
                <a:solidFill>
                  <a:schemeClr val="bg1"/>
                </a:solidFill>
                <a:latin typeface="Mezz Std"/>
                <a:cs typeface="Mezz Std"/>
              </a:rPr>
              <a:t>contact.</a:t>
            </a:r>
            <a:endParaRPr lang="en-US" sz="4000" dirty="0">
              <a:solidFill>
                <a:schemeClr val="bg1"/>
              </a:solidFill>
              <a:latin typeface="Mezz Std"/>
              <a:cs typeface="Mezz Std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36192" y="6265735"/>
            <a:ext cx="8159360" cy="707886"/>
            <a:chOff x="436192" y="6295617"/>
            <a:chExt cx="8159360" cy="707886"/>
          </a:xfrm>
        </p:grpSpPr>
        <p:sp>
          <p:nvSpPr>
            <p:cNvPr id="12" name="TextBox 11"/>
            <p:cNvSpPr txBox="1"/>
            <p:nvPr/>
          </p:nvSpPr>
          <p:spPr>
            <a:xfrm>
              <a:off x="1344362" y="6295617"/>
              <a:ext cx="7873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FFFF"/>
                  </a:solidFill>
                  <a:latin typeface="Mezz Std"/>
                  <a:cs typeface="Mezz Std"/>
                </a:rPr>
                <a:t>time</a:t>
              </a:r>
              <a:endParaRPr lang="en-US" sz="4000" dirty="0">
                <a:solidFill>
                  <a:srgbClr val="FFFFFF"/>
                </a:solidFill>
                <a:latin typeface="Mezz Std"/>
                <a:cs typeface="Mezz Std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436192" y="6742548"/>
              <a:ext cx="808239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180961" y="6742548"/>
              <a:ext cx="6414591" cy="0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5972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14670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Recent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90" y="640467"/>
            <a:ext cx="8464046" cy="58719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74667" y="35173"/>
            <a:ext cx="453149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000" dirty="0" smtClean="0">
                <a:solidFill>
                  <a:schemeClr val="bg1"/>
                </a:solidFill>
                <a:latin typeface="Mezz Std"/>
                <a:cs typeface="Mezz Std"/>
              </a:rPr>
              <a:t>3. Vaccinate that contact &amp; go to 1.</a:t>
            </a:r>
            <a:endParaRPr lang="en-US" sz="4000" dirty="0">
              <a:solidFill>
                <a:schemeClr val="bg1"/>
              </a:solidFill>
              <a:latin typeface="Mezz Std"/>
              <a:cs typeface="Mezz Std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36192" y="6265735"/>
            <a:ext cx="8159360" cy="707886"/>
            <a:chOff x="436192" y="6295617"/>
            <a:chExt cx="8159360" cy="707886"/>
          </a:xfrm>
        </p:grpSpPr>
        <p:sp>
          <p:nvSpPr>
            <p:cNvPr id="12" name="TextBox 11"/>
            <p:cNvSpPr txBox="1"/>
            <p:nvPr/>
          </p:nvSpPr>
          <p:spPr>
            <a:xfrm>
              <a:off x="1344362" y="6295617"/>
              <a:ext cx="7873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FFFF"/>
                  </a:solidFill>
                  <a:latin typeface="Mezz Std"/>
                  <a:cs typeface="Mezz Std"/>
                </a:rPr>
                <a:t>time</a:t>
              </a:r>
              <a:endParaRPr lang="en-US" sz="4000" dirty="0">
                <a:solidFill>
                  <a:srgbClr val="FFFFFF"/>
                </a:solidFill>
                <a:latin typeface="Mezz Std"/>
                <a:cs typeface="Mezz Std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436192" y="6742548"/>
              <a:ext cx="808239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180961" y="6742548"/>
              <a:ext cx="6414591" cy="0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3559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14670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Recent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91" y="640467"/>
            <a:ext cx="8464044" cy="587193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36192" y="6265735"/>
            <a:ext cx="8159360" cy="707886"/>
            <a:chOff x="436192" y="6295617"/>
            <a:chExt cx="8159360" cy="707886"/>
          </a:xfrm>
        </p:grpSpPr>
        <p:sp>
          <p:nvSpPr>
            <p:cNvPr id="10" name="TextBox 9"/>
            <p:cNvSpPr txBox="1"/>
            <p:nvPr/>
          </p:nvSpPr>
          <p:spPr>
            <a:xfrm>
              <a:off x="1344362" y="6295617"/>
              <a:ext cx="7873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FFFF"/>
                  </a:solidFill>
                  <a:latin typeface="Mezz Std"/>
                  <a:cs typeface="Mezz Std"/>
                </a:rPr>
                <a:t>time</a:t>
              </a:r>
              <a:endParaRPr lang="en-US" sz="4000" dirty="0">
                <a:solidFill>
                  <a:srgbClr val="FFFFFF"/>
                </a:solidFill>
                <a:latin typeface="Mezz Std"/>
                <a:cs typeface="Mezz Std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436192" y="6742548"/>
              <a:ext cx="808239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2180961" y="6742548"/>
              <a:ext cx="6414591" cy="0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4079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15440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Weight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90" y="640467"/>
            <a:ext cx="8464046" cy="58719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44784" y="35173"/>
            <a:ext cx="3161376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000" dirty="0" smtClean="0">
                <a:solidFill>
                  <a:schemeClr val="bg1"/>
                </a:solidFill>
                <a:latin typeface="Mezz Std"/>
                <a:cs typeface="Mezz Std"/>
              </a:rPr>
              <a:t>1. Pick a random person.</a:t>
            </a:r>
            <a:endParaRPr lang="en-US" sz="4000" dirty="0">
              <a:solidFill>
                <a:schemeClr val="bg1"/>
              </a:solidFill>
              <a:latin typeface="Mezz Std"/>
              <a:cs typeface="Mezz Std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36192" y="6265735"/>
            <a:ext cx="8159360" cy="707886"/>
            <a:chOff x="436192" y="6295617"/>
            <a:chExt cx="8159360" cy="707886"/>
          </a:xfrm>
        </p:grpSpPr>
        <p:sp>
          <p:nvSpPr>
            <p:cNvPr id="11" name="TextBox 10"/>
            <p:cNvSpPr txBox="1"/>
            <p:nvPr/>
          </p:nvSpPr>
          <p:spPr>
            <a:xfrm>
              <a:off x="1344362" y="6295617"/>
              <a:ext cx="7873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FFFF"/>
                  </a:solidFill>
                  <a:latin typeface="Mezz Std"/>
                  <a:cs typeface="Mezz Std"/>
                </a:rPr>
                <a:t>time</a:t>
              </a:r>
              <a:endParaRPr lang="en-US" sz="4000" dirty="0">
                <a:solidFill>
                  <a:srgbClr val="FFFFFF"/>
                </a:solidFill>
                <a:latin typeface="Mezz Std"/>
                <a:cs typeface="Mezz Std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436192" y="6742548"/>
              <a:ext cx="808239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180961" y="6742548"/>
              <a:ext cx="6414591" cy="0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663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15440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Weight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90" y="640467"/>
            <a:ext cx="8464046" cy="58719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20799" y="35173"/>
            <a:ext cx="6485361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000" dirty="0">
                <a:solidFill>
                  <a:schemeClr val="bg1"/>
                </a:solidFill>
                <a:latin typeface="Mezz Std"/>
                <a:cs typeface="Mezz Std"/>
              </a:rPr>
              <a:t>2</a:t>
            </a:r>
            <a:r>
              <a:rPr lang="en-US" sz="4000" dirty="0" smtClean="0">
                <a:solidFill>
                  <a:schemeClr val="bg1"/>
                </a:solidFill>
                <a:latin typeface="Mezz Std"/>
                <a:cs typeface="Mezz Std"/>
              </a:rPr>
              <a:t>. Ask for the name of the </a:t>
            </a:r>
            <a:r>
              <a:rPr lang="en-US" sz="4000" dirty="0" smtClean="0">
                <a:solidFill>
                  <a:schemeClr val="bg1"/>
                </a:solidFill>
                <a:latin typeface="Mezz Std Semibold"/>
                <a:cs typeface="Mezz Std Semibold"/>
              </a:rPr>
              <a:t>most frequent </a:t>
            </a:r>
            <a:r>
              <a:rPr lang="en-US" sz="4000" dirty="0" smtClean="0">
                <a:solidFill>
                  <a:schemeClr val="bg1"/>
                </a:solidFill>
                <a:latin typeface="Mezz Std"/>
                <a:cs typeface="Mezz Std"/>
              </a:rPr>
              <a:t>contact.</a:t>
            </a:r>
            <a:endParaRPr lang="en-US" sz="4000" dirty="0">
              <a:solidFill>
                <a:schemeClr val="bg1"/>
              </a:solidFill>
              <a:latin typeface="Mezz Std"/>
              <a:cs typeface="Mezz Std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36192" y="6265735"/>
            <a:ext cx="8159360" cy="707886"/>
            <a:chOff x="436192" y="6295617"/>
            <a:chExt cx="8159360" cy="707886"/>
          </a:xfrm>
        </p:grpSpPr>
        <p:sp>
          <p:nvSpPr>
            <p:cNvPr id="11" name="TextBox 10"/>
            <p:cNvSpPr txBox="1"/>
            <p:nvPr/>
          </p:nvSpPr>
          <p:spPr>
            <a:xfrm>
              <a:off x="1344362" y="6295617"/>
              <a:ext cx="7873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FFFF"/>
                  </a:solidFill>
                  <a:latin typeface="Mezz Std"/>
                  <a:cs typeface="Mezz Std"/>
                </a:rPr>
                <a:t>time</a:t>
              </a:r>
              <a:endParaRPr lang="en-US" sz="4000" dirty="0">
                <a:solidFill>
                  <a:srgbClr val="FFFFFF"/>
                </a:solidFill>
                <a:latin typeface="Mezz Std"/>
                <a:cs typeface="Mezz Std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436192" y="6742548"/>
              <a:ext cx="808239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180961" y="6742548"/>
              <a:ext cx="6414591" cy="0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7984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259744"/>
            <a:ext cx="5288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SI model on static networks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16794"/>
            <a:ext cx="9143997" cy="283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8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400">
        <p:fade/>
      </p:transition>
    </mc:Choice>
    <mc:Fallback xmlns="">
      <p:transition xmlns:p14="http://schemas.microsoft.com/office/powerpoint/2010/main" advClick="0" advTm="4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15440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Weight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90" y="640467"/>
            <a:ext cx="8464046" cy="58719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40839" y="35173"/>
            <a:ext cx="4465321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000" dirty="0" smtClean="0">
                <a:solidFill>
                  <a:schemeClr val="bg1"/>
                </a:solidFill>
                <a:latin typeface="Mezz Std"/>
                <a:cs typeface="Mezz Std"/>
              </a:rPr>
              <a:t>3. Vaccinate that contact &amp; go to 1.</a:t>
            </a:r>
            <a:endParaRPr lang="en-US" sz="4000" dirty="0">
              <a:solidFill>
                <a:schemeClr val="bg1"/>
              </a:solidFill>
              <a:latin typeface="Mezz Std"/>
              <a:cs typeface="Mezz Std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36192" y="6265735"/>
            <a:ext cx="8159360" cy="707886"/>
            <a:chOff x="436192" y="6295617"/>
            <a:chExt cx="8159360" cy="707886"/>
          </a:xfrm>
        </p:grpSpPr>
        <p:sp>
          <p:nvSpPr>
            <p:cNvPr id="11" name="TextBox 10"/>
            <p:cNvSpPr txBox="1"/>
            <p:nvPr/>
          </p:nvSpPr>
          <p:spPr>
            <a:xfrm>
              <a:off x="1344362" y="6295617"/>
              <a:ext cx="7873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FFFF"/>
                  </a:solidFill>
                  <a:latin typeface="Mezz Std"/>
                  <a:cs typeface="Mezz Std"/>
                </a:rPr>
                <a:t>time</a:t>
              </a:r>
              <a:endParaRPr lang="en-US" sz="4000" dirty="0">
                <a:solidFill>
                  <a:srgbClr val="FFFFFF"/>
                </a:solidFill>
                <a:latin typeface="Mezz Std"/>
                <a:cs typeface="Mezz Std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436192" y="6742548"/>
              <a:ext cx="808239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180961" y="6742548"/>
              <a:ext cx="6414591" cy="0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4414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315432"/>
            <a:ext cx="15440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"/>
                <a:cs typeface="Mezz Std"/>
              </a:rPr>
              <a:t>Weight</a:t>
            </a:r>
            <a:endParaRPr lang="en-US" sz="6000" dirty="0">
              <a:solidFill>
                <a:srgbClr val="FFFFFF"/>
              </a:solidFill>
              <a:latin typeface="Mezz Std"/>
              <a:cs typeface="Mezz St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90" y="640467"/>
            <a:ext cx="8464046" cy="587193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36192" y="6265735"/>
            <a:ext cx="8159360" cy="707886"/>
            <a:chOff x="436192" y="6295617"/>
            <a:chExt cx="8159360" cy="707886"/>
          </a:xfrm>
        </p:grpSpPr>
        <p:sp>
          <p:nvSpPr>
            <p:cNvPr id="7" name="TextBox 6"/>
            <p:cNvSpPr txBox="1"/>
            <p:nvPr/>
          </p:nvSpPr>
          <p:spPr>
            <a:xfrm>
              <a:off x="1344362" y="6295617"/>
              <a:ext cx="7873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FFFF"/>
                  </a:solidFill>
                  <a:latin typeface="Mezz Std"/>
                  <a:cs typeface="Mezz Std"/>
                </a:rPr>
                <a:t>time</a:t>
              </a:r>
              <a:endParaRPr lang="en-US" sz="4000" dirty="0">
                <a:solidFill>
                  <a:srgbClr val="FFFFFF"/>
                </a:solidFill>
                <a:latin typeface="Mezz Std"/>
                <a:cs typeface="Mezz Std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436192" y="6742548"/>
              <a:ext cx="808239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2180961" y="6742548"/>
              <a:ext cx="6414591" cy="0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6560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3486" y="2727328"/>
            <a:ext cx="481413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6000" dirty="0" smtClean="0">
                <a:solidFill>
                  <a:srgbClr val="FFFFFF"/>
                </a:solidFill>
                <a:latin typeface="Mezz Std Black"/>
                <a:cs typeface="Mezz Std Black"/>
              </a:rPr>
              <a:t>Numerical results</a:t>
            </a:r>
            <a:endParaRPr lang="en-US" sz="6000" dirty="0">
              <a:solidFill>
                <a:srgbClr val="FFFFFF"/>
              </a:solidFill>
              <a:latin typeface="Mezz Std Black"/>
              <a:cs typeface="Mezz Std Black"/>
            </a:endParaRPr>
          </a:p>
        </p:txBody>
      </p:sp>
    </p:spTree>
    <p:extLst>
      <p:ext uri="{BB962C8B-B14F-4D97-AF65-F5344CB8AC3E}">
        <p14:creationId xmlns:p14="http://schemas.microsoft.com/office/powerpoint/2010/main" val="208347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259744"/>
            <a:ext cx="19928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 Semibold"/>
                <a:cs typeface="Mezz Std Semibold"/>
              </a:rPr>
              <a:t>Datasets</a:t>
            </a:r>
            <a:endParaRPr lang="en-US" sz="6000" dirty="0">
              <a:solidFill>
                <a:srgbClr val="FFFFFF"/>
              </a:solidFill>
              <a:latin typeface="Mezz Std Semibold"/>
              <a:cs typeface="Mezz Std Semibold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357816"/>
              </p:ext>
            </p:extLst>
          </p:nvPr>
        </p:nvGraphicFramePr>
        <p:xfrm>
          <a:off x="497096" y="1356688"/>
          <a:ext cx="7303046" cy="4480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43420"/>
                <a:gridCol w="1462527"/>
                <a:gridCol w="1654965"/>
                <a:gridCol w="1642134"/>
              </a:tblGrid>
              <a:tr h="370840">
                <a:tc>
                  <a:txBody>
                    <a:bodyPr/>
                    <a:lstStyle/>
                    <a:p>
                      <a:endParaRPr lang="en-US" sz="4400" b="0" i="0" dirty="0">
                        <a:solidFill>
                          <a:srgbClr val="FFFFFF"/>
                        </a:solidFill>
                        <a:latin typeface="Mezz Std"/>
                        <a:cs typeface="Mezz Std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400" b="0" i="0" dirty="0" smtClean="0">
                          <a:solidFill>
                            <a:srgbClr val="FFFFFF"/>
                          </a:solidFill>
                          <a:latin typeface="Mezz Std"/>
                          <a:cs typeface="Mezz Std"/>
                        </a:rPr>
                        <a:t># vertices</a:t>
                      </a:r>
                      <a:endParaRPr lang="en-US" sz="4400" b="0" i="0" dirty="0">
                        <a:solidFill>
                          <a:srgbClr val="FFFFFF"/>
                        </a:solidFill>
                        <a:latin typeface="Mezz Std"/>
                        <a:cs typeface="Mezz Std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400" b="0" i="0" dirty="0" smtClean="0">
                          <a:solidFill>
                            <a:srgbClr val="FFFFFF"/>
                          </a:solidFill>
                          <a:latin typeface="Mezz Std"/>
                          <a:cs typeface="Mezz Std"/>
                        </a:rPr>
                        <a:t># edges</a:t>
                      </a:r>
                      <a:endParaRPr lang="en-US" sz="4400" b="0" i="0" dirty="0">
                        <a:solidFill>
                          <a:srgbClr val="FFFFFF"/>
                        </a:solidFill>
                        <a:latin typeface="Mezz Std"/>
                        <a:cs typeface="Mezz Std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400" b="0" i="0" dirty="0" smtClean="0">
                          <a:solidFill>
                            <a:srgbClr val="FFFFFF"/>
                          </a:solidFill>
                          <a:latin typeface="Mezz Std"/>
                          <a:cs typeface="Mezz Std"/>
                        </a:rPr>
                        <a:t>duration</a:t>
                      </a:r>
                    </a:p>
                    <a:p>
                      <a:pPr algn="r"/>
                      <a:r>
                        <a:rPr lang="en-US" sz="4400" b="0" i="0" dirty="0" smtClean="0">
                          <a:solidFill>
                            <a:srgbClr val="FFFFFF"/>
                          </a:solidFill>
                          <a:latin typeface="Mezz Std"/>
                          <a:cs typeface="Mezz Std"/>
                        </a:rPr>
                        <a:t>(days)</a:t>
                      </a:r>
                      <a:endParaRPr lang="en-US" sz="4400" b="0" i="0" dirty="0">
                        <a:solidFill>
                          <a:srgbClr val="FFFFFF"/>
                        </a:solidFill>
                        <a:latin typeface="Mezz Std"/>
                        <a:cs typeface="Mezz Std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b="0" i="0" dirty="0" smtClean="0">
                          <a:solidFill>
                            <a:srgbClr val="FFFFFF"/>
                          </a:solidFill>
                          <a:latin typeface="Mezz Std"/>
                          <a:cs typeface="Mezz Std"/>
                        </a:rPr>
                        <a:t>E-mail</a:t>
                      </a:r>
                      <a:endParaRPr lang="en-US" sz="4400" b="0" i="0" dirty="0">
                        <a:solidFill>
                          <a:srgbClr val="FFFFFF"/>
                        </a:solidFill>
                        <a:latin typeface="Mezz Std"/>
                        <a:cs typeface="Mezz Std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400" b="0" i="0" dirty="0" smtClean="0">
                          <a:solidFill>
                            <a:srgbClr val="FFFFFF"/>
                          </a:solidFill>
                          <a:latin typeface="Mezz Std"/>
                          <a:cs typeface="Mezz Std"/>
                        </a:rPr>
                        <a:t>3,188</a:t>
                      </a:r>
                      <a:endParaRPr lang="en-US" sz="4400" b="0" i="0" dirty="0">
                        <a:solidFill>
                          <a:srgbClr val="FFFFFF"/>
                        </a:solidFill>
                        <a:latin typeface="Mezz Std"/>
                        <a:cs typeface="Mezz Std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400" b="0" i="0" dirty="0" smtClean="0">
                          <a:solidFill>
                            <a:srgbClr val="FFFFFF"/>
                          </a:solidFill>
                          <a:latin typeface="Mezz Std"/>
                          <a:cs typeface="Mezz Std"/>
                        </a:rPr>
                        <a:t>309,125</a:t>
                      </a:r>
                      <a:endParaRPr lang="en-US" sz="4400" b="0" i="0" dirty="0">
                        <a:solidFill>
                          <a:srgbClr val="FFFFFF"/>
                        </a:solidFill>
                        <a:latin typeface="Mezz Std"/>
                        <a:cs typeface="Mezz Std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400" b="0" i="0" dirty="0" smtClean="0">
                          <a:solidFill>
                            <a:srgbClr val="FFFFFF"/>
                          </a:solidFill>
                          <a:latin typeface="Mezz Std"/>
                          <a:cs typeface="Mezz Std"/>
                        </a:rPr>
                        <a:t>83</a:t>
                      </a:r>
                      <a:endParaRPr lang="en-US" sz="4400" b="0" i="0" dirty="0">
                        <a:solidFill>
                          <a:srgbClr val="FFFFFF"/>
                        </a:solidFill>
                        <a:latin typeface="Mezz Std"/>
                        <a:cs typeface="Mezz Std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b="0" i="0" dirty="0" smtClean="0">
                          <a:solidFill>
                            <a:srgbClr val="FFFFFF"/>
                          </a:solidFill>
                          <a:latin typeface="Mezz Std"/>
                          <a:cs typeface="Mezz Std"/>
                        </a:rPr>
                        <a:t>Internet dating</a:t>
                      </a:r>
                      <a:endParaRPr lang="en-US" sz="4400" b="0" i="0" dirty="0">
                        <a:solidFill>
                          <a:srgbClr val="FFFFFF"/>
                        </a:solidFill>
                        <a:latin typeface="Mezz Std"/>
                        <a:cs typeface="Mezz Std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400" b="0" i="0" dirty="0" smtClean="0">
                          <a:solidFill>
                            <a:srgbClr val="FFFFFF"/>
                          </a:solidFill>
                          <a:latin typeface="Mezz Std"/>
                          <a:cs typeface="Mezz Std"/>
                        </a:rPr>
                        <a:t>29,341</a:t>
                      </a:r>
                      <a:endParaRPr lang="en-US" sz="4400" b="0" i="0" dirty="0">
                        <a:solidFill>
                          <a:srgbClr val="FFFFFF"/>
                        </a:solidFill>
                        <a:latin typeface="Mezz Std"/>
                        <a:cs typeface="Mezz Std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400" b="0" i="0" dirty="0" smtClean="0">
                          <a:solidFill>
                            <a:srgbClr val="FFFFFF"/>
                          </a:solidFill>
                          <a:latin typeface="Mezz Std"/>
                          <a:cs typeface="Mezz Std"/>
                        </a:rPr>
                        <a:t>536,276</a:t>
                      </a:r>
                      <a:endParaRPr lang="en-US" sz="4400" b="0" i="0" dirty="0">
                        <a:solidFill>
                          <a:srgbClr val="FFFFFF"/>
                        </a:solidFill>
                        <a:latin typeface="Mezz Std"/>
                        <a:cs typeface="Mezz Std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400" b="0" i="0" dirty="0" smtClean="0">
                          <a:solidFill>
                            <a:srgbClr val="FFFFFF"/>
                          </a:solidFill>
                          <a:latin typeface="Mezz Std"/>
                          <a:cs typeface="Mezz Std"/>
                        </a:rPr>
                        <a:t>512</a:t>
                      </a:r>
                      <a:endParaRPr lang="en-US" sz="4400" b="0" i="0" dirty="0">
                        <a:solidFill>
                          <a:srgbClr val="FFFFFF"/>
                        </a:solidFill>
                        <a:latin typeface="Mezz Std"/>
                        <a:cs typeface="Mezz Std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b="0" i="0" dirty="0" smtClean="0">
                          <a:solidFill>
                            <a:srgbClr val="FFFFFF"/>
                          </a:solidFill>
                          <a:latin typeface="Mezz Std"/>
                          <a:cs typeface="Mezz Std"/>
                        </a:rPr>
                        <a:t>Hospital</a:t>
                      </a:r>
                      <a:endParaRPr lang="en-US" sz="4400" b="0" i="0" dirty="0">
                        <a:solidFill>
                          <a:srgbClr val="FFFFFF"/>
                        </a:solidFill>
                        <a:latin typeface="Mezz Std"/>
                        <a:cs typeface="Mezz Std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400" b="0" i="0" dirty="0" smtClean="0">
                          <a:solidFill>
                            <a:srgbClr val="FFFFFF"/>
                          </a:solidFill>
                          <a:latin typeface="Mezz Std"/>
                          <a:cs typeface="Mezz Std"/>
                        </a:rPr>
                        <a:t>295,107</a:t>
                      </a:r>
                      <a:endParaRPr lang="en-US" sz="4400" b="0" i="0" dirty="0">
                        <a:solidFill>
                          <a:srgbClr val="FFFFFF"/>
                        </a:solidFill>
                        <a:latin typeface="Mezz Std"/>
                        <a:cs typeface="Mezz Std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400" b="0" i="0" dirty="0" smtClean="0">
                          <a:solidFill>
                            <a:srgbClr val="FFFFFF"/>
                          </a:solidFill>
                          <a:latin typeface="Mezz Std"/>
                          <a:cs typeface="Mezz Std"/>
                        </a:rPr>
                        <a:t>64,625,283</a:t>
                      </a:r>
                      <a:endParaRPr lang="en-US" sz="4400" b="0" i="0" dirty="0">
                        <a:solidFill>
                          <a:srgbClr val="FFFFFF"/>
                        </a:solidFill>
                        <a:latin typeface="Mezz Std"/>
                        <a:cs typeface="Mezz Std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400" b="0" i="0" dirty="0" smtClean="0">
                          <a:solidFill>
                            <a:srgbClr val="FFFFFF"/>
                          </a:solidFill>
                          <a:latin typeface="Mezz Std"/>
                          <a:cs typeface="Mezz Std"/>
                        </a:rPr>
                        <a:t>8,521</a:t>
                      </a:r>
                      <a:endParaRPr lang="en-US" sz="4400" b="0" i="0" dirty="0">
                        <a:solidFill>
                          <a:srgbClr val="FFFFFF"/>
                        </a:solidFill>
                        <a:latin typeface="Mezz Std"/>
                        <a:cs typeface="Mezz Std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b="0" i="0" dirty="0" smtClean="0">
                          <a:solidFill>
                            <a:srgbClr val="FFFFFF"/>
                          </a:solidFill>
                          <a:latin typeface="Mezz Std"/>
                          <a:cs typeface="Mezz Std"/>
                        </a:rPr>
                        <a:t>Prostitution</a:t>
                      </a:r>
                      <a:endParaRPr lang="en-US" sz="4400" b="0" i="0" dirty="0">
                        <a:solidFill>
                          <a:srgbClr val="FFFFFF"/>
                        </a:solidFill>
                        <a:latin typeface="Mezz Std"/>
                        <a:cs typeface="Mezz Std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400" b="0" i="0" dirty="0" smtClean="0">
                          <a:solidFill>
                            <a:srgbClr val="FFFFFF"/>
                          </a:solidFill>
                          <a:latin typeface="Mezz Std"/>
                          <a:cs typeface="Mezz Std"/>
                        </a:rPr>
                        <a:t>16,730</a:t>
                      </a:r>
                      <a:endParaRPr lang="en-US" sz="4400" b="0" i="0" dirty="0">
                        <a:solidFill>
                          <a:srgbClr val="FFFFFF"/>
                        </a:solidFill>
                        <a:latin typeface="Mezz Std"/>
                        <a:cs typeface="Mezz Std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400" b="0" i="0" dirty="0" smtClean="0">
                          <a:solidFill>
                            <a:srgbClr val="FFFFFF"/>
                          </a:solidFill>
                          <a:latin typeface="Mezz Std"/>
                          <a:cs typeface="Mezz Std"/>
                        </a:rPr>
                        <a:t>50,632</a:t>
                      </a:r>
                      <a:endParaRPr lang="en-US" sz="4400" b="0" i="0" dirty="0">
                        <a:solidFill>
                          <a:srgbClr val="FFFFFF"/>
                        </a:solidFill>
                        <a:latin typeface="Mezz Std"/>
                        <a:cs typeface="Mezz Std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400" b="0" i="0" dirty="0" smtClean="0">
                          <a:solidFill>
                            <a:srgbClr val="FFFFFF"/>
                          </a:solidFill>
                          <a:latin typeface="Mezz Std"/>
                          <a:cs typeface="Mezz Std"/>
                        </a:rPr>
                        <a:t>2,232</a:t>
                      </a:r>
                      <a:endParaRPr lang="en-US" sz="4400" b="0" i="0" dirty="0">
                        <a:solidFill>
                          <a:srgbClr val="FFFFFF"/>
                        </a:solidFill>
                        <a:latin typeface="Mezz Std"/>
                        <a:cs typeface="Mezz Std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0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259744"/>
            <a:ext cx="64055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 Semibold"/>
                <a:cs typeface="Mezz Std Semibold"/>
              </a:rPr>
              <a:t>Upper bound on outbreak size</a:t>
            </a:r>
            <a:endParaRPr lang="en-US" sz="6000" dirty="0">
              <a:solidFill>
                <a:srgbClr val="FFFFFF"/>
              </a:solidFill>
              <a:latin typeface="Mezz Std Semibold"/>
              <a:cs typeface="Mezz Std Semi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3" y="983332"/>
            <a:ext cx="6112127" cy="587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8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259744"/>
            <a:ext cx="72011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FFFF"/>
                </a:solidFill>
                <a:latin typeface="Mezz Std Semibold"/>
                <a:cs typeface="Mezz Std Semibold"/>
              </a:rPr>
              <a:t>Susceptible–Infected–Susceptible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21" y="983332"/>
            <a:ext cx="6120812" cy="587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5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259744"/>
            <a:ext cx="63914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FFFF"/>
                </a:solidFill>
                <a:latin typeface="Mezz Std"/>
                <a:cs typeface="Mezz Std"/>
              </a:rPr>
              <a:t>Susceptible–Infected–Susceptible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793" y="1344524"/>
            <a:ext cx="9125207" cy="49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714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7488" y="-259744"/>
            <a:ext cx="44678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 Semibold"/>
                <a:cs typeface="Mezz Std Semibold"/>
              </a:rPr>
              <a:t>Degree distributions</a:t>
            </a:r>
            <a:endParaRPr lang="en-US" sz="6000" dirty="0">
              <a:solidFill>
                <a:srgbClr val="FFFFFF"/>
              </a:solidFill>
              <a:latin typeface="Mezz Std Semibold"/>
              <a:cs typeface="Mezz Std Semi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22" y="755920"/>
            <a:ext cx="6483020" cy="599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50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8804" y="-259744"/>
            <a:ext cx="54296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 Semibold"/>
                <a:cs typeface="Mezz Std Semibold"/>
              </a:rPr>
              <a:t>Models of edge-dynamics</a:t>
            </a:r>
            <a:endParaRPr lang="en-US" sz="6000" dirty="0">
              <a:solidFill>
                <a:srgbClr val="FFFFFF"/>
              </a:solidFill>
              <a:latin typeface="Mezz Std Semibold"/>
              <a:cs typeface="Mezz Std Semi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00558"/>
            <a:ext cx="9118358" cy="481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8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8804" y="-259744"/>
            <a:ext cx="54296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FFFF"/>
                </a:solidFill>
                <a:latin typeface="Mezz Std Semibold"/>
                <a:cs typeface="Mezz Std Semibold"/>
              </a:rPr>
              <a:t>Models of edge-dynamics</a:t>
            </a:r>
            <a:endParaRPr lang="en-US" sz="6000" dirty="0">
              <a:solidFill>
                <a:srgbClr val="FFFFFF"/>
              </a:solidFill>
              <a:latin typeface="Mezz Std Semibold"/>
              <a:cs typeface="Mezz Std Semi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03684"/>
            <a:ext cx="9118358" cy="480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8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8762</TotalTime>
  <Words>957</Words>
  <Application>Microsoft Macintosh PowerPoint</Application>
  <PresentationFormat>On-screen Show (4:3)</PresentationFormat>
  <Paragraphs>198</Paragraphs>
  <Slides>102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3" baseType="lpstr"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Umeå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Petter Holme</dc:creator>
  <cp:lastModifiedBy>Petter Holme</cp:lastModifiedBy>
  <cp:revision>141</cp:revision>
  <dcterms:created xsi:type="dcterms:W3CDTF">2011-06-03T21:48:22Z</dcterms:created>
  <dcterms:modified xsi:type="dcterms:W3CDTF">2011-08-03T15:10:59Z</dcterms:modified>
</cp:coreProperties>
</file>