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56" r:id="rId2"/>
    <p:sldId id="257" r:id="rId3"/>
    <p:sldId id="258" r:id="rId4"/>
    <p:sldId id="261" r:id="rId5"/>
    <p:sldId id="259" r:id="rId6"/>
    <p:sldId id="260" r:id="rId7"/>
    <p:sldId id="266" r:id="rId8"/>
    <p:sldId id="262" r:id="rId9"/>
    <p:sldId id="263" r:id="rId10"/>
    <p:sldId id="264" r:id="rId11"/>
  </p:sldIdLst>
  <p:sldSz cx="4610100" cy="3460750"/>
  <p:notesSz cx="4610100" cy="346075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FA92A7-0D4A-E984-778B-F4D2C9A70AAF}" v="8" dt="2024-09-10T10:15:32.900"/>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852" autoAdjust="0"/>
  </p:normalViewPr>
  <p:slideViewPr>
    <p:cSldViewPr>
      <p:cViewPr varScale="1">
        <p:scale>
          <a:sx n="98" d="100"/>
          <a:sy n="98" d="100"/>
        </p:scale>
        <p:origin x="1756" y="4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1997075" cy="17303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2611438" y="0"/>
            <a:ext cx="1997075" cy="173038"/>
          </a:xfrm>
          <a:prstGeom prst="rect">
            <a:avLst/>
          </a:prstGeom>
        </p:spPr>
        <p:txBody>
          <a:bodyPr vert="horz" lIns="91440" tIns="45720" rIns="91440" bIns="45720" rtlCol="0"/>
          <a:lstStyle>
            <a:lvl1pPr algn="r">
              <a:defRPr sz="1200"/>
            </a:lvl1pPr>
          </a:lstStyle>
          <a:p>
            <a:fld id="{41BA30C7-A6B8-4646-A6E2-BD726A1CA3C7}" type="datetimeFigureOut">
              <a:rPr lang="sv-SE" smtClean="0"/>
              <a:t>2024-09-10</a:t>
            </a:fld>
            <a:endParaRPr lang="sv-SE"/>
          </a:p>
        </p:txBody>
      </p:sp>
      <p:sp>
        <p:nvSpPr>
          <p:cNvPr id="4" name="Platshållare för bildobjekt 3"/>
          <p:cNvSpPr>
            <a:spLocks noGrp="1" noRot="1" noChangeAspect="1"/>
          </p:cNvSpPr>
          <p:nvPr>
            <p:ph type="sldImg" idx="2"/>
          </p:nvPr>
        </p:nvSpPr>
        <p:spPr>
          <a:xfrm>
            <a:off x="1527175" y="433388"/>
            <a:ext cx="1555750" cy="1166812"/>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460375" y="1665288"/>
            <a:ext cx="3689350" cy="1363662"/>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3287713"/>
            <a:ext cx="1997075" cy="17303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2611438" y="3287713"/>
            <a:ext cx="1997075" cy="173037"/>
          </a:xfrm>
          <a:prstGeom prst="rect">
            <a:avLst/>
          </a:prstGeom>
        </p:spPr>
        <p:txBody>
          <a:bodyPr vert="horz" lIns="91440" tIns="45720" rIns="91440" bIns="45720" rtlCol="0" anchor="b"/>
          <a:lstStyle>
            <a:lvl1pPr algn="r">
              <a:defRPr sz="1200"/>
            </a:lvl1pPr>
          </a:lstStyle>
          <a:p>
            <a:fld id="{C83950C9-298C-4752-9CFC-379D52431A16}" type="slidenum">
              <a:rPr lang="sv-SE" smtClean="0"/>
              <a:t>‹#›</a:t>
            </a:fld>
            <a:endParaRPr lang="sv-SE"/>
          </a:p>
        </p:txBody>
      </p:sp>
    </p:spTree>
    <p:extLst>
      <p:ext uri="{BB962C8B-B14F-4D97-AF65-F5344CB8AC3E}">
        <p14:creationId xmlns:p14="http://schemas.microsoft.com/office/powerpoint/2010/main" val="38835745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a:latin typeface="Calibri"/>
                <a:ea typeface="Calibri"/>
                <a:cs typeface="Calibri"/>
              </a:rPr>
              <a:t>Jag ska </a:t>
            </a:r>
            <a:r>
              <a:rPr lang="en-US" dirty="0" err="1">
                <a:latin typeface="Calibri"/>
                <a:ea typeface="Calibri"/>
                <a:cs typeface="Calibri"/>
              </a:rPr>
              <a:t>gå</a:t>
            </a:r>
            <a:r>
              <a:rPr lang="en-US" dirty="0">
                <a:latin typeface="Calibri"/>
                <a:ea typeface="Calibri"/>
                <a:cs typeface="Calibri"/>
              </a:rPr>
              <a:t> </a:t>
            </a:r>
            <a:r>
              <a:rPr lang="en-US" dirty="0" err="1">
                <a:latin typeface="Calibri"/>
                <a:ea typeface="Calibri"/>
                <a:cs typeface="Calibri"/>
              </a:rPr>
              <a:t>igenom</a:t>
            </a:r>
            <a:r>
              <a:rPr lang="en-US" dirty="0">
                <a:latin typeface="Calibri"/>
                <a:ea typeface="Calibri"/>
                <a:cs typeface="Calibri"/>
              </a:rPr>
              <a:t> lite om matte </a:t>
            </a:r>
            <a:r>
              <a:rPr lang="en-US" dirty="0" err="1">
                <a:latin typeface="Calibri"/>
                <a:ea typeface="Calibri"/>
                <a:cs typeface="Calibri"/>
              </a:rPr>
              <a:t>på</a:t>
            </a:r>
            <a:r>
              <a:rPr lang="en-US" dirty="0">
                <a:latin typeface="Calibri"/>
                <a:ea typeface="Calibri"/>
                <a:cs typeface="Calibri"/>
              </a:rPr>
              <a:t> </a:t>
            </a:r>
            <a:r>
              <a:rPr lang="en-US" dirty="0" err="1">
                <a:latin typeface="Calibri"/>
                <a:ea typeface="Calibri"/>
                <a:cs typeface="Calibri"/>
              </a:rPr>
              <a:t>universitetet</a:t>
            </a:r>
            <a:r>
              <a:rPr lang="en-US" dirty="0">
                <a:latin typeface="Calibri"/>
                <a:ea typeface="Calibri"/>
                <a:cs typeface="Calibri"/>
              </a:rPr>
              <a:t> </a:t>
            </a:r>
            <a:r>
              <a:rPr lang="en-US" dirty="0" err="1">
                <a:latin typeface="Calibri"/>
                <a:ea typeface="Calibri"/>
                <a:cs typeface="Calibri"/>
              </a:rPr>
              <a:t>och</a:t>
            </a:r>
            <a:r>
              <a:rPr lang="en-US" dirty="0">
                <a:latin typeface="Calibri"/>
                <a:ea typeface="Calibri"/>
                <a:cs typeface="Calibri"/>
              </a:rPr>
              <a:t> </a:t>
            </a:r>
            <a:r>
              <a:rPr lang="en-US" dirty="0" err="1">
                <a:latin typeface="Calibri"/>
                <a:ea typeface="Calibri"/>
                <a:cs typeface="Calibri"/>
              </a:rPr>
              <a:t>hur</a:t>
            </a:r>
            <a:r>
              <a:rPr lang="en-US" dirty="0">
                <a:latin typeface="Calibri"/>
                <a:ea typeface="Calibri"/>
                <a:cs typeface="Calibri"/>
              </a:rPr>
              <a:t> </a:t>
            </a:r>
            <a:r>
              <a:rPr lang="en-US" dirty="0" err="1">
                <a:latin typeface="Calibri"/>
                <a:ea typeface="Calibri"/>
                <a:cs typeface="Calibri"/>
              </a:rPr>
              <a:t>matematik</a:t>
            </a:r>
            <a:r>
              <a:rPr lang="en-US" dirty="0">
                <a:latin typeface="Calibri"/>
                <a:ea typeface="Calibri"/>
                <a:cs typeface="Calibri"/>
              </a:rPr>
              <a:t> </a:t>
            </a:r>
            <a:r>
              <a:rPr lang="en-US" dirty="0" err="1">
                <a:latin typeface="Calibri"/>
                <a:ea typeface="Calibri"/>
                <a:cs typeface="Calibri"/>
              </a:rPr>
              <a:t>används</a:t>
            </a:r>
            <a:r>
              <a:rPr lang="en-US" dirty="0">
                <a:latin typeface="Calibri"/>
                <a:ea typeface="Calibri"/>
                <a:cs typeface="Calibri"/>
              </a:rPr>
              <a:t> </a:t>
            </a:r>
            <a:r>
              <a:rPr lang="en-US" dirty="0" err="1">
                <a:latin typeface="Calibri"/>
                <a:ea typeface="Calibri"/>
                <a:cs typeface="Calibri"/>
              </a:rPr>
              <a:t>här</a:t>
            </a:r>
            <a:r>
              <a:rPr lang="en-US" dirty="0">
                <a:latin typeface="Calibri"/>
                <a:ea typeface="Calibri"/>
                <a:cs typeface="Calibri"/>
              </a:rPr>
              <a:t> </a:t>
            </a:r>
            <a:r>
              <a:rPr lang="en-US" dirty="0" err="1">
                <a:latin typeface="Calibri"/>
                <a:ea typeface="Calibri"/>
                <a:cs typeface="Calibri"/>
              </a:rPr>
              <a:t>på</a:t>
            </a:r>
            <a:r>
              <a:rPr lang="en-US" dirty="0">
                <a:latin typeface="Calibri"/>
                <a:ea typeface="Calibri"/>
                <a:cs typeface="Calibri"/>
              </a:rPr>
              <a:t> </a:t>
            </a:r>
            <a:r>
              <a:rPr lang="en-US" dirty="0" err="1">
                <a:latin typeface="Calibri"/>
                <a:ea typeface="Calibri"/>
                <a:cs typeface="Calibri"/>
              </a:rPr>
              <a:t>våran</a:t>
            </a:r>
            <a:r>
              <a:rPr lang="en-US" dirty="0">
                <a:latin typeface="Calibri"/>
                <a:ea typeface="Calibri"/>
                <a:cs typeface="Calibri"/>
              </a:rPr>
              <a:t> </a:t>
            </a:r>
            <a:r>
              <a:rPr lang="en-US" dirty="0" err="1">
                <a:latin typeface="Calibri"/>
                <a:ea typeface="Calibri"/>
                <a:cs typeface="Calibri"/>
              </a:rPr>
              <a:t>utbildning</a:t>
            </a:r>
            <a:r>
              <a:rPr lang="en-US" dirty="0">
                <a:latin typeface="Calibri"/>
                <a:ea typeface="Calibri"/>
                <a:cs typeface="Calibri"/>
              </a:rPr>
              <a:t> </a:t>
            </a:r>
            <a:r>
              <a:rPr lang="en-US" dirty="0" err="1">
                <a:latin typeface="Calibri"/>
                <a:ea typeface="Calibri"/>
                <a:cs typeface="Calibri"/>
              </a:rPr>
              <a:t>samt</a:t>
            </a:r>
            <a:r>
              <a:rPr lang="en-US" dirty="0">
                <a:latin typeface="Calibri"/>
                <a:ea typeface="Calibri"/>
                <a:cs typeface="Calibri"/>
              </a:rPr>
              <a:t> </a:t>
            </a:r>
            <a:r>
              <a:rPr lang="en-US" dirty="0" err="1">
                <a:latin typeface="Calibri"/>
                <a:ea typeface="Calibri"/>
                <a:cs typeface="Calibri"/>
              </a:rPr>
              <a:t>vad</a:t>
            </a:r>
            <a:r>
              <a:rPr lang="en-US" dirty="0">
                <a:latin typeface="Calibri"/>
                <a:ea typeface="Calibri"/>
                <a:cs typeface="Calibri"/>
              </a:rPr>
              <a:t> </a:t>
            </a:r>
            <a:r>
              <a:rPr lang="en-US" dirty="0" err="1">
                <a:latin typeface="Calibri"/>
                <a:ea typeface="Calibri"/>
                <a:cs typeface="Calibri"/>
              </a:rPr>
              <a:t>som</a:t>
            </a:r>
            <a:r>
              <a:rPr lang="en-US" dirty="0">
                <a:latin typeface="Calibri"/>
                <a:ea typeface="Calibri"/>
                <a:cs typeface="Calibri"/>
              </a:rPr>
              <a:t> </a:t>
            </a:r>
            <a:r>
              <a:rPr lang="en-US" dirty="0" err="1">
                <a:latin typeface="Calibri"/>
                <a:ea typeface="Calibri"/>
                <a:cs typeface="Calibri"/>
              </a:rPr>
              <a:t>kom</a:t>
            </a:r>
            <a:r>
              <a:rPr lang="en-US" dirty="0">
                <a:latin typeface="Calibri"/>
                <a:ea typeface="Calibri"/>
                <a:cs typeface="Calibri"/>
              </a:rPr>
              <a:t> </a:t>
            </a:r>
            <a:r>
              <a:rPr lang="en-US" dirty="0" err="1">
                <a:latin typeface="Calibri"/>
                <a:ea typeface="Calibri"/>
                <a:cs typeface="Calibri"/>
              </a:rPr>
              <a:t>skall</a:t>
            </a:r>
            <a:r>
              <a:rPr lang="en-US" dirty="0">
                <a:latin typeface="Calibri"/>
                <a:ea typeface="Calibri"/>
                <a:cs typeface="Calibri"/>
              </a:rPr>
              <a:t>.</a:t>
            </a:r>
          </a:p>
        </p:txBody>
      </p:sp>
      <p:sp>
        <p:nvSpPr>
          <p:cNvPr id="4" name="Platshållare för bildnummer 3"/>
          <p:cNvSpPr>
            <a:spLocks noGrp="1"/>
          </p:cNvSpPr>
          <p:nvPr>
            <p:ph type="sldNum" sz="quarter" idx="5"/>
          </p:nvPr>
        </p:nvSpPr>
        <p:spPr/>
        <p:txBody>
          <a:bodyPr/>
          <a:lstStyle/>
          <a:p>
            <a:fld id="{C83950C9-298C-4752-9CFC-379D52431A16}" type="slidenum">
              <a:rPr lang="sv-SE" smtClean="0"/>
              <a:t>1</a:t>
            </a:fld>
            <a:endParaRPr lang="sv-SE"/>
          </a:p>
        </p:txBody>
      </p:sp>
    </p:spTree>
    <p:extLst>
      <p:ext uri="{BB962C8B-B14F-4D97-AF65-F5344CB8AC3E}">
        <p14:creationId xmlns:p14="http://schemas.microsoft.com/office/powerpoint/2010/main" val="38967442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Det simpla svaret till vad som är matematik är att det kommer vara vårat främsta verktyg i problem lösning. Vi kan använda matematik just nu på grund av en väldigt lång process av lärande, vilket började i lågstadiet. Där lärde man sig om addition, subtraktion, multiplikation och division. Alltså grund pelarna av matematik. Härnäst så lärde högstadiet oss om formler och funktioner, som är i form av </a:t>
            </a:r>
            <a:r>
              <a:rPr lang="sv-SE" dirty="0" err="1"/>
              <a:t>pythagoras</a:t>
            </a:r>
            <a:r>
              <a:rPr lang="sv-SE" dirty="0"/>
              <a:t> sats och räta linjens ekvation. Och sen så kom gymnasiet där man lärde sig om polynom, integraler och derivator, man dök alltså in i funktionernas förlovade land.</a:t>
            </a:r>
          </a:p>
        </p:txBody>
      </p:sp>
      <p:sp>
        <p:nvSpPr>
          <p:cNvPr id="4" name="Platshållare för bildnummer 3"/>
          <p:cNvSpPr>
            <a:spLocks noGrp="1"/>
          </p:cNvSpPr>
          <p:nvPr>
            <p:ph type="sldNum" sz="quarter" idx="5"/>
          </p:nvPr>
        </p:nvSpPr>
        <p:spPr/>
        <p:txBody>
          <a:bodyPr/>
          <a:lstStyle/>
          <a:p>
            <a:fld id="{C83950C9-298C-4752-9CFC-379D52431A16}" type="slidenum">
              <a:rPr lang="sv-SE" smtClean="0"/>
              <a:t>2</a:t>
            </a:fld>
            <a:endParaRPr lang="sv-SE"/>
          </a:p>
        </p:txBody>
      </p:sp>
    </p:spTree>
    <p:extLst>
      <p:ext uri="{BB962C8B-B14F-4D97-AF65-F5344CB8AC3E}">
        <p14:creationId xmlns:p14="http://schemas.microsoft.com/office/powerpoint/2010/main" val="397651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Vad vi lär oss just nu kan ni se i eran </a:t>
            </a:r>
            <a:r>
              <a:rPr lang="sv-SE" dirty="0" err="1"/>
              <a:t>plannering</a:t>
            </a:r>
            <a:r>
              <a:rPr lang="sv-SE" dirty="0"/>
              <a:t>, men här lär man sig också sig grunder i matematik. Bara till skillnad från Lågstadiets grunder, så handlar det här om formella definitioner, sats och bevis. Vissa av dessa definitioner, satser och bevis har ni redan stött på i erat kompendium som till exempel additionsformlerna eller induktions bevis. Vi lär oss detta nu för att väldigt snart så kommer ni ha användning av det inom </a:t>
            </a:r>
            <a:r>
              <a:rPr lang="sv-SE" dirty="0" err="1"/>
              <a:t>endim</a:t>
            </a:r>
            <a:r>
              <a:rPr lang="sv-SE" dirty="0"/>
              <a:t> 1 &amp; 2 och linjär algebra.</a:t>
            </a:r>
          </a:p>
        </p:txBody>
      </p:sp>
      <p:sp>
        <p:nvSpPr>
          <p:cNvPr id="4" name="Platshållare för bildnummer 3"/>
          <p:cNvSpPr>
            <a:spLocks noGrp="1"/>
          </p:cNvSpPr>
          <p:nvPr>
            <p:ph type="sldNum" sz="quarter" idx="5"/>
          </p:nvPr>
        </p:nvSpPr>
        <p:spPr/>
        <p:txBody>
          <a:bodyPr/>
          <a:lstStyle/>
          <a:p>
            <a:fld id="{C83950C9-298C-4752-9CFC-379D52431A16}" type="slidenum">
              <a:rPr lang="sv-SE" smtClean="0"/>
              <a:t>3</a:t>
            </a:fld>
            <a:endParaRPr lang="sv-SE"/>
          </a:p>
        </p:txBody>
      </p:sp>
    </p:spTree>
    <p:extLst>
      <p:ext uri="{BB962C8B-B14F-4D97-AF65-F5344CB8AC3E}">
        <p14:creationId xmlns:p14="http://schemas.microsoft.com/office/powerpoint/2010/main" val="419740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Kort sagt så kommer ni landa i differential ekvationer och hur man löser dom. Just den här differential ekvationen handlar hur man beskriver en dämpad svängning. Lösningen svarar på vilken position x pendeln kommer ha efter en tidpunkt t. Den andra ekvation kommer efter differential ekvationerna och beskriver den periodiska funktionen </a:t>
            </a:r>
            <a:r>
              <a:rPr lang="sv-SE" dirty="0" err="1"/>
              <a:t>sn</a:t>
            </a:r>
            <a:r>
              <a:rPr lang="sv-SE" dirty="0"/>
              <a:t>(x) som kan användes för </a:t>
            </a:r>
            <a:r>
              <a:rPr lang="sv-SE" dirty="0" err="1"/>
              <a:t>bla</a:t>
            </a:r>
            <a:r>
              <a:rPr lang="sv-SE" dirty="0"/>
              <a:t> Värme transport och diffusion-</a:t>
            </a:r>
          </a:p>
        </p:txBody>
      </p:sp>
      <p:sp>
        <p:nvSpPr>
          <p:cNvPr id="4" name="Platshållare för bildnummer 3"/>
          <p:cNvSpPr>
            <a:spLocks noGrp="1"/>
          </p:cNvSpPr>
          <p:nvPr>
            <p:ph type="sldNum" sz="quarter" idx="5"/>
          </p:nvPr>
        </p:nvSpPr>
        <p:spPr/>
        <p:txBody>
          <a:bodyPr/>
          <a:lstStyle/>
          <a:p>
            <a:fld id="{C83950C9-298C-4752-9CFC-379D52431A16}" type="slidenum">
              <a:rPr lang="sv-SE" smtClean="0"/>
              <a:t>5</a:t>
            </a:fld>
            <a:endParaRPr lang="sv-SE"/>
          </a:p>
        </p:txBody>
      </p:sp>
    </p:spTree>
    <p:extLst>
      <p:ext uri="{BB962C8B-B14F-4D97-AF65-F5344CB8AC3E}">
        <p14:creationId xmlns:p14="http://schemas.microsoft.com/office/powerpoint/2010/main" val="2975985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Våran matematik kommer handla mer om att gå från definition till teorem till bevis. Som till exempel dessa, derivatans definition som leder till teorem som dessa tre derivata regler. Dessa i sin tur leder till bevis som ska visas gälla.</a:t>
            </a:r>
          </a:p>
        </p:txBody>
      </p:sp>
      <p:sp>
        <p:nvSpPr>
          <p:cNvPr id="4" name="Platshållare för bildnummer 3"/>
          <p:cNvSpPr>
            <a:spLocks noGrp="1"/>
          </p:cNvSpPr>
          <p:nvPr>
            <p:ph type="sldNum" sz="quarter" idx="5"/>
          </p:nvPr>
        </p:nvSpPr>
        <p:spPr/>
        <p:txBody>
          <a:bodyPr/>
          <a:lstStyle/>
          <a:p>
            <a:fld id="{C83950C9-298C-4752-9CFC-379D52431A16}" type="slidenum">
              <a:rPr lang="sv-SE" smtClean="0"/>
              <a:t>6</a:t>
            </a:fld>
            <a:endParaRPr lang="sv-SE"/>
          </a:p>
        </p:txBody>
      </p:sp>
    </p:spTree>
    <p:extLst>
      <p:ext uri="{BB962C8B-B14F-4D97-AF65-F5344CB8AC3E}">
        <p14:creationId xmlns:p14="http://schemas.microsoft.com/office/powerpoint/2010/main" val="3854361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För att sammanställa så är matematiken på universitet mer formell, där vi tittar på antaganden, definitioner, satser och bevis. Siffrorna kommer bli mer och mer sällsynta, med dom flesta siffrorna kommer beskriva ordningar av polynom. Vi letar också generella lösningar här, där vi kan stoppa in siffror i slutet för att få fram svaret.</a:t>
            </a:r>
          </a:p>
          <a:p>
            <a:endParaRPr lang="sv-SE" dirty="0"/>
          </a:p>
          <a:p>
            <a:r>
              <a:rPr lang="sv-SE" dirty="0"/>
              <a:t>Inför tentorna så kan jag ge tipset att ta det Maria sa om </a:t>
            </a:r>
            <a:r>
              <a:rPr lang="sv-SE" dirty="0" err="1"/>
              <a:t>djupförstålse</a:t>
            </a:r>
            <a:r>
              <a:rPr lang="sv-SE" dirty="0"/>
              <a:t> till hjärtat, eller snarare hjärnan. För att den matematik ni lär detta läsår kommer att komma tillbaka nästa år. Om ni då har lärt er på djupet kommer ni ej behöva tillbringa så mycket tid att lära upp er, </a:t>
            </a:r>
            <a:r>
              <a:rPr lang="sv-SE" dirty="0" err="1"/>
              <a:t>t.ex</a:t>
            </a:r>
            <a:r>
              <a:rPr lang="sv-SE" dirty="0"/>
              <a:t> additionsformlerna en gång till.</a:t>
            </a:r>
          </a:p>
        </p:txBody>
      </p:sp>
      <p:sp>
        <p:nvSpPr>
          <p:cNvPr id="4" name="Platshållare för bildnummer 3"/>
          <p:cNvSpPr>
            <a:spLocks noGrp="1"/>
          </p:cNvSpPr>
          <p:nvPr>
            <p:ph type="sldNum" sz="quarter" idx="5"/>
          </p:nvPr>
        </p:nvSpPr>
        <p:spPr/>
        <p:txBody>
          <a:bodyPr/>
          <a:lstStyle/>
          <a:p>
            <a:fld id="{C83950C9-298C-4752-9CFC-379D52431A16}" type="slidenum">
              <a:rPr lang="sv-SE" smtClean="0"/>
              <a:t>7</a:t>
            </a:fld>
            <a:endParaRPr lang="sv-SE"/>
          </a:p>
        </p:txBody>
      </p:sp>
    </p:spTree>
    <p:extLst>
      <p:ext uri="{BB962C8B-B14F-4D97-AF65-F5344CB8AC3E}">
        <p14:creationId xmlns:p14="http://schemas.microsoft.com/office/powerpoint/2010/main" val="33711956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Ansvaret här på </a:t>
            </a:r>
            <a:r>
              <a:rPr lang="sv-SE" dirty="0" err="1"/>
              <a:t>uni</a:t>
            </a:r>
            <a:r>
              <a:rPr lang="sv-SE" dirty="0"/>
              <a:t> ligger på studenten, det är alltså erat ansvar att ligga i takt med schemat, inte lektorns. För att lära sig bäst så rekommenderar jag att ta hjälp av varandra och handledare, samt föreläsare. Även dom är svaga för spam </a:t>
            </a:r>
            <a:r>
              <a:rPr lang="sv-SE" dirty="0" err="1"/>
              <a:t>emails</a:t>
            </a:r>
            <a:r>
              <a:rPr lang="sv-SE" dirty="0"/>
              <a:t> ;).  Som ni säkert märkt så har ni ganska lite med schemalagda tider, det är </a:t>
            </a:r>
            <a:r>
              <a:rPr lang="sv-SE" dirty="0" err="1"/>
              <a:t>pga</a:t>
            </a:r>
            <a:r>
              <a:rPr lang="sv-SE" dirty="0"/>
              <a:t> att ni ska planera in studietid själva. För man lär sig bäst av att jobba mer teorin.</a:t>
            </a:r>
          </a:p>
          <a:p>
            <a:endParaRPr lang="sv-SE" dirty="0"/>
          </a:p>
          <a:p>
            <a:r>
              <a:rPr lang="sv-SE" dirty="0"/>
              <a:t>Som tidigare nämnt så kommer ni möta den här matten igen vid senare tillfällen, så försök nöta in det här så bäst det går.</a:t>
            </a:r>
          </a:p>
        </p:txBody>
      </p:sp>
      <p:sp>
        <p:nvSpPr>
          <p:cNvPr id="4" name="Platshållare för bildnummer 3"/>
          <p:cNvSpPr>
            <a:spLocks noGrp="1"/>
          </p:cNvSpPr>
          <p:nvPr>
            <p:ph type="sldNum" sz="quarter" idx="5"/>
          </p:nvPr>
        </p:nvSpPr>
        <p:spPr/>
        <p:txBody>
          <a:bodyPr/>
          <a:lstStyle/>
          <a:p>
            <a:fld id="{C83950C9-298C-4752-9CFC-379D52431A16}" type="slidenum">
              <a:rPr lang="sv-SE" smtClean="0"/>
              <a:t>8</a:t>
            </a:fld>
            <a:endParaRPr lang="sv-SE"/>
          </a:p>
        </p:txBody>
      </p:sp>
    </p:spTree>
    <p:extLst>
      <p:ext uri="{BB962C8B-B14F-4D97-AF65-F5344CB8AC3E}">
        <p14:creationId xmlns:p14="http://schemas.microsoft.com/office/powerpoint/2010/main" val="6330075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Tips från </a:t>
            </a:r>
            <a:r>
              <a:rPr lang="sv-SE" dirty="0" err="1"/>
              <a:t>äldrekursare</a:t>
            </a:r>
            <a:r>
              <a:rPr lang="sv-SE" dirty="0"/>
              <a:t> är att gå på föreläsningarna och räkneövningarna</a:t>
            </a:r>
          </a:p>
          <a:p>
            <a:endParaRPr lang="sv-SE" dirty="0"/>
          </a:p>
          <a:p>
            <a:r>
              <a:rPr lang="sv-SE" dirty="0"/>
              <a:t>Man bör även stressa lagom kring att vara i takt med schemat, man kan oftast jobba ikapp.</a:t>
            </a:r>
          </a:p>
          <a:p>
            <a:endParaRPr lang="sv-SE" dirty="0"/>
          </a:p>
          <a:p>
            <a:r>
              <a:rPr lang="sv-SE" dirty="0"/>
              <a:t>Ni bör också vara bekväm om att ställa frågor och be om hjälp, både till handledare, men också till varandra. Ni skapar bra gruppdynamik på så sätt.</a:t>
            </a:r>
          </a:p>
          <a:p>
            <a:endParaRPr lang="sv-SE" dirty="0"/>
          </a:p>
          <a:p>
            <a:r>
              <a:rPr lang="sv-SE" dirty="0"/>
              <a:t>Gör alla rekommenderade uppgifter åtminstone, om man känner att man fortfarande inte förstår så kan man göra uppgifter utöver de </a:t>
            </a:r>
            <a:r>
              <a:rPr lang="sv-SE" dirty="0" err="1"/>
              <a:t>rekomenderade</a:t>
            </a:r>
            <a:r>
              <a:rPr lang="sv-SE" dirty="0"/>
              <a:t>.</a:t>
            </a:r>
          </a:p>
          <a:p>
            <a:endParaRPr lang="sv-SE" dirty="0"/>
          </a:p>
          <a:p>
            <a:r>
              <a:rPr lang="sv-SE" dirty="0" err="1"/>
              <a:t>Matlab</a:t>
            </a:r>
            <a:r>
              <a:rPr lang="sv-SE" dirty="0"/>
              <a:t> används för att lösa väldigt många problem så passa på att lära er så mycket som möjligt om det för. För att kunna använda det är väldigt coola verktyget.</a:t>
            </a:r>
          </a:p>
          <a:p>
            <a:endParaRPr lang="sv-SE" dirty="0"/>
          </a:p>
          <a:p>
            <a:r>
              <a:rPr lang="sv-SE" dirty="0"/>
              <a:t>Den sista punkten vill jag verkligen rekommendera, jag har nu gått 5 år på TF och jag kan säga att det inte hade gått utan mitt plugg gäng, så om ni vet att ni har lite svårt med motivationen lite då och då. Som varje människa har, ta då och skaffa er ett plugg gäng, det är väldigt enkelt att skaffa ett plugg gäng. Man behöver bara fråga </a:t>
            </a:r>
            <a:r>
              <a:rPr lang="sv-SE" dirty="0">
                <a:sym typeface="Wingdings" panose="05000000000000000000" pitchFamily="2" charset="2"/>
              </a:rPr>
              <a:t>.</a:t>
            </a:r>
            <a:endParaRPr lang="sv-SE" dirty="0"/>
          </a:p>
          <a:p>
            <a:endParaRPr lang="sv-SE" dirty="0"/>
          </a:p>
          <a:p>
            <a:endParaRPr lang="sv-SE" dirty="0"/>
          </a:p>
        </p:txBody>
      </p:sp>
      <p:sp>
        <p:nvSpPr>
          <p:cNvPr id="4" name="Platshållare för bildnummer 3"/>
          <p:cNvSpPr>
            <a:spLocks noGrp="1"/>
          </p:cNvSpPr>
          <p:nvPr>
            <p:ph type="sldNum" sz="quarter" idx="5"/>
          </p:nvPr>
        </p:nvSpPr>
        <p:spPr/>
        <p:txBody>
          <a:bodyPr/>
          <a:lstStyle/>
          <a:p>
            <a:fld id="{C83950C9-298C-4752-9CFC-379D52431A16}" type="slidenum">
              <a:rPr lang="sv-SE" smtClean="0"/>
              <a:t>9</a:t>
            </a:fld>
            <a:endParaRPr lang="sv-SE"/>
          </a:p>
        </p:txBody>
      </p:sp>
    </p:spTree>
    <p:extLst>
      <p:ext uri="{BB962C8B-B14F-4D97-AF65-F5344CB8AC3E}">
        <p14:creationId xmlns:p14="http://schemas.microsoft.com/office/powerpoint/2010/main" val="2495916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45757" y="1072832"/>
            <a:ext cx="3918585" cy="726757"/>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691515" y="1938020"/>
            <a:ext cx="3227070" cy="865187"/>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900" b="0" i="0">
                <a:solidFill>
                  <a:schemeClr val="tx1"/>
                </a:solidFill>
                <a:latin typeface="Cantarell"/>
                <a:cs typeface="Cantarell"/>
              </a:defRPr>
            </a:lvl1pPr>
          </a:lstStyle>
          <a:p>
            <a:pPr marL="12700">
              <a:lnSpc>
                <a:spcPct val="100000"/>
              </a:lnSpc>
              <a:spcBef>
                <a:spcPts val="145"/>
              </a:spcBef>
            </a:pPr>
            <a:r>
              <a:rPr dirty="0"/>
              <a:t>Matematik </a:t>
            </a:r>
            <a:r>
              <a:rPr spc="5" dirty="0"/>
              <a:t>på</a:t>
            </a:r>
            <a:r>
              <a:rPr spc="-55" dirty="0"/>
              <a:t> </a:t>
            </a:r>
            <a:r>
              <a:rPr spc="5" dirty="0"/>
              <a:t>universitetet</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9/10/2024</a:t>
            </a:fld>
            <a:endParaRPr lang="en-US"/>
          </a:p>
        </p:txBody>
      </p:sp>
      <p:sp>
        <p:nvSpPr>
          <p:cNvPr id="6" name="Holder 6"/>
          <p:cNvSpPr>
            <a:spLocks noGrp="1"/>
          </p:cNvSpPr>
          <p:nvPr>
            <p:ph type="sldNum" sz="quarter" idx="7"/>
          </p:nvPr>
        </p:nvSpPr>
        <p:spPr/>
        <p:txBody>
          <a:bodyPr lIns="0" tIns="0" rIns="0" bIns="0"/>
          <a:lstStyle>
            <a:lvl1pPr>
              <a:defRPr sz="900" b="0" i="0">
                <a:solidFill>
                  <a:schemeClr val="tx1"/>
                </a:solidFill>
                <a:latin typeface="Cantarell"/>
                <a:cs typeface="Cantarell"/>
              </a:defRPr>
            </a:lvl1pPr>
          </a:lstStyle>
          <a:p>
            <a:pPr marL="38100">
              <a:lnSpc>
                <a:spcPct val="100000"/>
              </a:lnSpc>
              <a:spcBef>
                <a:spcPts val="145"/>
              </a:spcBef>
            </a:pPr>
            <a:fld id="{81D60167-4931-47E6-BA6A-407CBD079E47}" type="slidenum">
              <a:rPr spc="20" dirty="0"/>
              <a:t>‹#›</a:t>
            </a:fld>
            <a:r>
              <a:rPr spc="20" dirty="0"/>
              <a:t>/10Inledande </a:t>
            </a:r>
            <a:r>
              <a:rPr spc="5" dirty="0"/>
              <a:t>ingenjörskurs </a:t>
            </a:r>
            <a:r>
              <a:rPr spc="-20" dirty="0"/>
              <a:t>i </a:t>
            </a:r>
            <a:r>
              <a:rPr spc="5" dirty="0"/>
              <a:t>teknisk</a:t>
            </a:r>
            <a:r>
              <a:rPr spc="-70" dirty="0"/>
              <a:t> </a:t>
            </a:r>
            <a:r>
              <a:rPr spc="10" dirty="0"/>
              <a:t>fysik</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50" b="1" i="0">
                <a:solidFill>
                  <a:schemeClr val="bg1"/>
                </a:solidFill>
                <a:latin typeface="Cantarell"/>
                <a:cs typeface="Cantarell"/>
              </a:defRPr>
            </a:lvl1pPr>
          </a:lstStyle>
          <a:p>
            <a:endParaRPr/>
          </a:p>
        </p:txBody>
      </p:sp>
      <p:sp>
        <p:nvSpPr>
          <p:cNvPr id="3" name="Holder 3"/>
          <p:cNvSpPr>
            <a:spLocks noGrp="1"/>
          </p:cNvSpPr>
          <p:nvPr>
            <p:ph type="body" idx="1"/>
          </p:nvPr>
        </p:nvSpPr>
        <p:spPr/>
        <p:txBody>
          <a:bodyPr lIns="0" tIns="0" rIns="0" bIns="0"/>
          <a:lstStyle>
            <a:lvl1pPr>
              <a:defRPr sz="1400" b="0" i="0">
                <a:solidFill>
                  <a:schemeClr val="tx1"/>
                </a:solidFill>
                <a:latin typeface="TeXGyreTermes"/>
                <a:cs typeface="TeXGyreTermes"/>
              </a:defRPr>
            </a:lvl1pPr>
          </a:lstStyle>
          <a:p>
            <a:endParaRPr/>
          </a:p>
        </p:txBody>
      </p:sp>
      <p:sp>
        <p:nvSpPr>
          <p:cNvPr id="4" name="Holder 4"/>
          <p:cNvSpPr>
            <a:spLocks noGrp="1"/>
          </p:cNvSpPr>
          <p:nvPr>
            <p:ph type="ftr" sz="quarter" idx="5"/>
          </p:nvPr>
        </p:nvSpPr>
        <p:spPr/>
        <p:txBody>
          <a:bodyPr lIns="0" tIns="0" rIns="0" bIns="0"/>
          <a:lstStyle>
            <a:lvl1pPr>
              <a:defRPr sz="900" b="0" i="0">
                <a:solidFill>
                  <a:schemeClr val="tx1"/>
                </a:solidFill>
                <a:latin typeface="Cantarell"/>
                <a:cs typeface="Cantarell"/>
              </a:defRPr>
            </a:lvl1pPr>
          </a:lstStyle>
          <a:p>
            <a:pPr marL="12700">
              <a:lnSpc>
                <a:spcPct val="100000"/>
              </a:lnSpc>
              <a:spcBef>
                <a:spcPts val="145"/>
              </a:spcBef>
            </a:pPr>
            <a:r>
              <a:rPr dirty="0"/>
              <a:t>Matematik </a:t>
            </a:r>
            <a:r>
              <a:rPr spc="5" dirty="0"/>
              <a:t>på</a:t>
            </a:r>
            <a:r>
              <a:rPr spc="-55" dirty="0"/>
              <a:t> </a:t>
            </a:r>
            <a:r>
              <a:rPr spc="5" dirty="0"/>
              <a:t>universitetet</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9/10/2024</a:t>
            </a:fld>
            <a:endParaRPr lang="en-US"/>
          </a:p>
        </p:txBody>
      </p:sp>
      <p:sp>
        <p:nvSpPr>
          <p:cNvPr id="6" name="Holder 6"/>
          <p:cNvSpPr>
            <a:spLocks noGrp="1"/>
          </p:cNvSpPr>
          <p:nvPr>
            <p:ph type="sldNum" sz="quarter" idx="7"/>
          </p:nvPr>
        </p:nvSpPr>
        <p:spPr/>
        <p:txBody>
          <a:bodyPr lIns="0" tIns="0" rIns="0" bIns="0"/>
          <a:lstStyle>
            <a:lvl1pPr>
              <a:defRPr sz="900" b="0" i="0">
                <a:solidFill>
                  <a:schemeClr val="tx1"/>
                </a:solidFill>
                <a:latin typeface="Cantarell"/>
                <a:cs typeface="Cantarell"/>
              </a:defRPr>
            </a:lvl1pPr>
          </a:lstStyle>
          <a:p>
            <a:pPr marL="38100">
              <a:lnSpc>
                <a:spcPct val="100000"/>
              </a:lnSpc>
              <a:spcBef>
                <a:spcPts val="145"/>
              </a:spcBef>
            </a:pPr>
            <a:fld id="{81D60167-4931-47E6-BA6A-407CBD079E47}" type="slidenum">
              <a:rPr spc="20" dirty="0"/>
              <a:t>‹#›</a:t>
            </a:fld>
            <a:r>
              <a:rPr spc="20" dirty="0"/>
              <a:t>/10Inledande </a:t>
            </a:r>
            <a:r>
              <a:rPr spc="5" dirty="0"/>
              <a:t>ingenjörskurs </a:t>
            </a:r>
            <a:r>
              <a:rPr spc="-20" dirty="0"/>
              <a:t>i </a:t>
            </a:r>
            <a:r>
              <a:rPr spc="5" dirty="0"/>
              <a:t>teknisk</a:t>
            </a:r>
            <a:r>
              <a:rPr spc="-70" dirty="0"/>
              <a:t> </a:t>
            </a:r>
            <a:r>
              <a:rPr spc="10" dirty="0"/>
              <a:t>fysik</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50" b="1" i="0">
                <a:solidFill>
                  <a:schemeClr val="bg1"/>
                </a:solidFill>
                <a:latin typeface="Cantarell"/>
                <a:cs typeface="Cantarell"/>
              </a:defRPr>
            </a:lvl1pPr>
          </a:lstStyle>
          <a:p>
            <a:endParaRPr/>
          </a:p>
        </p:txBody>
      </p:sp>
      <p:sp>
        <p:nvSpPr>
          <p:cNvPr id="3" name="Holder 3"/>
          <p:cNvSpPr>
            <a:spLocks noGrp="1"/>
          </p:cNvSpPr>
          <p:nvPr>
            <p:ph sz="half" idx="2"/>
          </p:nvPr>
        </p:nvSpPr>
        <p:spPr>
          <a:xfrm>
            <a:off x="230505" y="795972"/>
            <a:ext cx="2005393" cy="2284095"/>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374201" y="795972"/>
            <a:ext cx="2005393" cy="2284095"/>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900" b="0" i="0">
                <a:solidFill>
                  <a:schemeClr val="tx1"/>
                </a:solidFill>
                <a:latin typeface="Cantarell"/>
                <a:cs typeface="Cantarell"/>
              </a:defRPr>
            </a:lvl1pPr>
          </a:lstStyle>
          <a:p>
            <a:pPr marL="12700">
              <a:lnSpc>
                <a:spcPct val="100000"/>
              </a:lnSpc>
              <a:spcBef>
                <a:spcPts val="145"/>
              </a:spcBef>
            </a:pPr>
            <a:r>
              <a:rPr dirty="0"/>
              <a:t>Matematik </a:t>
            </a:r>
            <a:r>
              <a:rPr spc="5" dirty="0"/>
              <a:t>på</a:t>
            </a:r>
            <a:r>
              <a:rPr spc="-55" dirty="0"/>
              <a:t> </a:t>
            </a:r>
            <a:r>
              <a:rPr spc="5" dirty="0"/>
              <a:t>universitetet</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9/10/2024</a:t>
            </a:fld>
            <a:endParaRPr lang="en-US"/>
          </a:p>
        </p:txBody>
      </p:sp>
      <p:sp>
        <p:nvSpPr>
          <p:cNvPr id="7" name="Holder 7"/>
          <p:cNvSpPr>
            <a:spLocks noGrp="1"/>
          </p:cNvSpPr>
          <p:nvPr>
            <p:ph type="sldNum" sz="quarter" idx="7"/>
          </p:nvPr>
        </p:nvSpPr>
        <p:spPr/>
        <p:txBody>
          <a:bodyPr lIns="0" tIns="0" rIns="0" bIns="0"/>
          <a:lstStyle>
            <a:lvl1pPr>
              <a:defRPr sz="900" b="0" i="0">
                <a:solidFill>
                  <a:schemeClr val="tx1"/>
                </a:solidFill>
                <a:latin typeface="Cantarell"/>
                <a:cs typeface="Cantarell"/>
              </a:defRPr>
            </a:lvl1pPr>
          </a:lstStyle>
          <a:p>
            <a:pPr marL="38100">
              <a:lnSpc>
                <a:spcPct val="100000"/>
              </a:lnSpc>
              <a:spcBef>
                <a:spcPts val="145"/>
              </a:spcBef>
            </a:pPr>
            <a:fld id="{81D60167-4931-47E6-BA6A-407CBD079E47}" type="slidenum">
              <a:rPr spc="20" dirty="0"/>
              <a:t>‹#›</a:t>
            </a:fld>
            <a:r>
              <a:rPr spc="20" dirty="0"/>
              <a:t>/10Inledande </a:t>
            </a:r>
            <a:r>
              <a:rPr spc="5" dirty="0"/>
              <a:t>ingenjörskurs </a:t>
            </a:r>
            <a:r>
              <a:rPr spc="-20" dirty="0"/>
              <a:t>i </a:t>
            </a:r>
            <a:r>
              <a:rPr spc="5" dirty="0"/>
              <a:t>teknisk</a:t>
            </a:r>
            <a:r>
              <a:rPr spc="-70" dirty="0"/>
              <a:t> </a:t>
            </a:r>
            <a:r>
              <a:rPr spc="10" dirty="0"/>
              <a:t>fysik</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4608195" cy="3456304"/>
          </a:xfrm>
          <a:custGeom>
            <a:avLst/>
            <a:gdLst/>
            <a:ahLst/>
            <a:cxnLst/>
            <a:rect l="l" t="t" r="r" b="b"/>
            <a:pathLst>
              <a:path w="4608195" h="3456304">
                <a:moveTo>
                  <a:pt x="4608004" y="0"/>
                </a:moveTo>
                <a:lnTo>
                  <a:pt x="0" y="0"/>
                </a:lnTo>
                <a:lnTo>
                  <a:pt x="0" y="3456000"/>
                </a:lnTo>
                <a:lnTo>
                  <a:pt x="4608004" y="3456000"/>
                </a:lnTo>
                <a:lnTo>
                  <a:pt x="4608004" y="0"/>
                </a:lnTo>
                <a:close/>
              </a:path>
            </a:pathLst>
          </a:custGeom>
          <a:solidFill>
            <a:srgbClr val="2A4665"/>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450" b="1" i="0">
                <a:solidFill>
                  <a:schemeClr val="bg1"/>
                </a:solidFill>
                <a:latin typeface="Cantarell"/>
                <a:cs typeface="Cantarell"/>
              </a:defRPr>
            </a:lvl1pPr>
          </a:lstStyle>
          <a:p>
            <a:endParaRPr/>
          </a:p>
        </p:txBody>
      </p:sp>
      <p:sp>
        <p:nvSpPr>
          <p:cNvPr id="3" name="Holder 3"/>
          <p:cNvSpPr>
            <a:spLocks noGrp="1"/>
          </p:cNvSpPr>
          <p:nvPr>
            <p:ph type="ftr" sz="quarter" idx="5"/>
          </p:nvPr>
        </p:nvSpPr>
        <p:spPr/>
        <p:txBody>
          <a:bodyPr lIns="0" tIns="0" rIns="0" bIns="0"/>
          <a:lstStyle>
            <a:lvl1pPr>
              <a:defRPr sz="900" b="0" i="0">
                <a:solidFill>
                  <a:schemeClr val="tx1"/>
                </a:solidFill>
                <a:latin typeface="Cantarell"/>
                <a:cs typeface="Cantarell"/>
              </a:defRPr>
            </a:lvl1pPr>
          </a:lstStyle>
          <a:p>
            <a:pPr marL="12700">
              <a:lnSpc>
                <a:spcPct val="100000"/>
              </a:lnSpc>
              <a:spcBef>
                <a:spcPts val="145"/>
              </a:spcBef>
            </a:pPr>
            <a:r>
              <a:rPr dirty="0"/>
              <a:t>Matematik </a:t>
            </a:r>
            <a:r>
              <a:rPr spc="5" dirty="0"/>
              <a:t>på</a:t>
            </a:r>
            <a:r>
              <a:rPr spc="-55" dirty="0"/>
              <a:t> </a:t>
            </a:r>
            <a:r>
              <a:rPr spc="5" dirty="0"/>
              <a:t>universitetet</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9/10/2024</a:t>
            </a:fld>
            <a:endParaRPr lang="en-US"/>
          </a:p>
        </p:txBody>
      </p:sp>
      <p:sp>
        <p:nvSpPr>
          <p:cNvPr id="5" name="Holder 5"/>
          <p:cNvSpPr>
            <a:spLocks noGrp="1"/>
          </p:cNvSpPr>
          <p:nvPr>
            <p:ph type="sldNum" sz="quarter" idx="7"/>
          </p:nvPr>
        </p:nvSpPr>
        <p:spPr/>
        <p:txBody>
          <a:bodyPr lIns="0" tIns="0" rIns="0" bIns="0"/>
          <a:lstStyle>
            <a:lvl1pPr>
              <a:defRPr sz="900" b="0" i="0">
                <a:solidFill>
                  <a:schemeClr val="tx1"/>
                </a:solidFill>
                <a:latin typeface="Cantarell"/>
                <a:cs typeface="Cantarell"/>
              </a:defRPr>
            </a:lvl1pPr>
          </a:lstStyle>
          <a:p>
            <a:pPr marL="38100">
              <a:lnSpc>
                <a:spcPct val="100000"/>
              </a:lnSpc>
              <a:spcBef>
                <a:spcPts val="145"/>
              </a:spcBef>
            </a:pPr>
            <a:fld id="{81D60167-4931-47E6-BA6A-407CBD079E47}" type="slidenum">
              <a:rPr spc="20" dirty="0"/>
              <a:t>‹#›</a:t>
            </a:fld>
            <a:r>
              <a:rPr spc="20" dirty="0"/>
              <a:t>/10Inledande </a:t>
            </a:r>
            <a:r>
              <a:rPr spc="5" dirty="0"/>
              <a:t>ingenjörskurs </a:t>
            </a:r>
            <a:r>
              <a:rPr spc="-20" dirty="0"/>
              <a:t>i </a:t>
            </a:r>
            <a:r>
              <a:rPr spc="5" dirty="0"/>
              <a:t>teknisk</a:t>
            </a:r>
            <a:r>
              <a:rPr spc="-70" dirty="0"/>
              <a:t> </a:t>
            </a:r>
            <a:r>
              <a:rPr spc="10" dirty="0"/>
              <a:t>fysik</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4608195" cy="3456304"/>
          </a:xfrm>
          <a:custGeom>
            <a:avLst/>
            <a:gdLst/>
            <a:ahLst/>
            <a:cxnLst/>
            <a:rect l="l" t="t" r="r" b="b"/>
            <a:pathLst>
              <a:path w="4608195" h="3456304">
                <a:moveTo>
                  <a:pt x="4608004" y="0"/>
                </a:moveTo>
                <a:lnTo>
                  <a:pt x="0" y="0"/>
                </a:lnTo>
                <a:lnTo>
                  <a:pt x="0" y="3456000"/>
                </a:lnTo>
                <a:lnTo>
                  <a:pt x="4608004" y="3456000"/>
                </a:lnTo>
                <a:lnTo>
                  <a:pt x="4608004" y="0"/>
                </a:lnTo>
                <a:close/>
              </a:path>
            </a:pathLst>
          </a:custGeom>
          <a:solidFill>
            <a:srgbClr val="2A4665"/>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defRPr sz="900" b="0" i="0">
                <a:solidFill>
                  <a:schemeClr val="tx1"/>
                </a:solidFill>
                <a:latin typeface="Cantarell"/>
                <a:cs typeface="Cantarell"/>
              </a:defRPr>
            </a:lvl1pPr>
          </a:lstStyle>
          <a:p>
            <a:pPr marL="12700">
              <a:lnSpc>
                <a:spcPct val="100000"/>
              </a:lnSpc>
              <a:spcBef>
                <a:spcPts val="145"/>
              </a:spcBef>
            </a:pPr>
            <a:r>
              <a:rPr dirty="0"/>
              <a:t>Matematik </a:t>
            </a:r>
            <a:r>
              <a:rPr spc="5" dirty="0"/>
              <a:t>på</a:t>
            </a:r>
            <a:r>
              <a:rPr spc="-55" dirty="0"/>
              <a:t> </a:t>
            </a:r>
            <a:r>
              <a:rPr spc="5" dirty="0"/>
              <a:t>universitetet</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9/10/2024</a:t>
            </a:fld>
            <a:endParaRPr lang="en-US"/>
          </a:p>
        </p:txBody>
      </p:sp>
      <p:sp>
        <p:nvSpPr>
          <p:cNvPr id="4" name="Holder 4"/>
          <p:cNvSpPr>
            <a:spLocks noGrp="1"/>
          </p:cNvSpPr>
          <p:nvPr>
            <p:ph type="sldNum" sz="quarter" idx="7"/>
          </p:nvPr>
        </p:nvSpPr>
        <p:spPr/>
        <p:txBody>
          <a:bodyPr lIns="0" tIns="0" rIns="0" bIns="0"/>
          <a:lstStyle>
            <a:lvl1pPr>
              <a:defRPr sz="900" b="0" i="0">
                <a:solidFill>
                  <a:schemeClr val="tx1"/>
                </a:solidFill>
                <a:latin typeface="Cantarell"/>
                <a:cs typeface="Cantarell"/>
              </a:defRPr>
            </a:lvl1pPr>
          </a:lstStyle>
          <a:p>
            <a:pPr marL="38100">
              <a:lnSpc>
                <a:spcPct val="100000"/>
              </a:lnSpc>
              <a:spcBef>
                <a:spcPts val="145"/>
              </a:spcBef>
            </a:pPr>
            <a:fld id="{81D60167-4931-47E6-BA6A-407CBD079E47}" type="slidenum">
              <a:rPr spc="20" dirty="0"/>
              <a:t>‹#›</a:t>
            </a:fld>
            <a:r>
              <a:rPr spc="20" dirty="0"/>
              <a:t>/10Inledande </a:t>
            </a:r>
            <a:r>
              <a:rPr spc="5" dirty="0"/>
              <a:t>ingenjörskurs </a:t>
            </a:r>
            <a:r>
              <a:rPr spc="-20" dirty="0"/>
              <a:t>i </a:t>
            </a:r>
            <a:r>
              <a:rPr spc="5" dirty="0"/>
              <a:t>teknisk</a:t>
            </a:r>
            <a:r>
              <a:rPr spc="-70" dirty="0"/>
              <a:t> </a:t>
            </a:r>
            <a:r>
              <a:rPr spc="10" dirty="0"/>
              <a:t>fysik</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4608195" cy="354965"/>
          </a:xfrm>
          <a:custGeom>
            <a:avLst/>
            <a:gdLst/>
            <a:ahLst/>
            <a:cxnLst/>
            <a:rect l="l" t="t" r="r" b="b"/>
            <a:pathLst>
              <a:path w="4608195" h="354965">
                <a:moveTo>
                  <a:pt x="4608004" y="0"/>
                </a:moveTo>
                <a:lnTo>
                  <a:pt x="0" y="0"/>
                </a:lnTo>
                <a:lnTo>
                  <a:pt x="0" y="354647"/>
                </a:lnTo>
                <a:lnTo>
                  <a:pt x="4608004" y="354647"/>
                </a:lnTo>
                <a:lnTo>
                  <a:pt x="4608004" y="0"/>
                </a:lnTo>
                <a:close/>
              </a:path>
            </a:pathLst>
          </a:custGeom>
          <a:solidFill>
            <a:srgbClr val="2A4665"/>
          </a:solidFill>
        </p:spPr>
        <p:txBody>
          <a:bodyPr wrap="square" lIns="0" tIns="0" rIns="0" bIns="0" rtlCol="0"/>
          <a:lstStyle/>
          <a:p>
            <a:endParaRPr/>
          </a:p>
        </p:txBody>
      </p:sp>
      <p:sp>
        <p:nvSpPr>
          <p:cNvPr id="17" name="bg object 17"/>
          <p:cNvSpPr/>
          <p:nvPr/>
        </p:nvSpPr>
        <p:spPr>
          <a:xfrm>
            <a:off x="4203001" y="28282"/>
            <a:ext cx="305978" cy="292722"/>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a:xfrm>
            <a:off x="1362341" y="1348560"/>
            <a:ext cx="1885416" cy="403225"/>
          </a:xfrm>
          <a:prstGeom prst="rect">
            <a:avLst/>
          </a:prstGeom>
        </p:spPr>
        <p:txBody>
          <a:bodyPr wrap="square" lIns="0" tIns="0" rIns="0" bIns="0">
            <a:spAutoFit/>
          </a:bodyPr>
          <a:lstStyle>
            <a:lvl1pPr>
              <a:defRPr sz="2450" b="1" i="0">
                <a:solidFill>
                  <a:schemeClr val="bg1"/>
                </a:solidFill>
                <a:latin typeface="Cantarell"/>
                <a:cs typeface="Cantarell"/>
              </a:defRPr>
            </a:lvl1pPr>
          </a:lstStyle>
          <a:p>
            <a:endParaRPr/>
          </a:p>
        </p:txBody>
      </p:sp>
      <p:sp>
        <p:nvSpPr>
          <p:cNvPr id="3" name="Holder 3"/>
          <p:cNvSpPr>
            <a:spLocks noGrp="1"/>
          </p:cNvSpPr>
          <p:nvPr>
            <p:ph type="body" idx="1"/>
          </p:nvPr>
        </p:nvSpPr>
        <p:spPr>
          <a:xfrm>
            <a:off x="483577" y="767560"/>
            <a:ext cx="3642944" cy="2194560"/>
          </a:xfrm>
          <a:prstGeom prst="rect">
            <a:avLst/>
          </a:prstGeom>
        </p:spPr>
        <p:txBody>
          <a:bodyPr wrap="square" lIns="0" tIns="0" rIns="0" bIns="0">
            <a:spAutoFit/>
          </a:bodyPr>
          <a:lstStyle>
            <a:lvl1pPr>
              <a:defRPr sz="1400" b="0" i="0">
                <a:solidFill>
                  <a:schemeClr val="tx1"/>
                </a:solidFill>
                <a:latin typeface="TeXGyreTermes"/>
                <a:cs typeface="TeXGyreTermes"/>
              </a:defRPr>
            </a:lvl1pPr>
          </a:lstStyle>
          <a:p>
            <a:endParaRPr/>
          </a:p>
        </p:txBody>
      </p:sp>
      <p:sp>
        <p:nvSpPr>
          <p:cNvPr id="4" name="Holder 4"/>
          <p:cNvSpPr>
            <a:spLocks noGrp="1"/>
          </p:cNvSpPr>
          <p:nvPr>
            <p:ph type="ftr" sz="quarter" idx="5"/>
          </p:nvPr>
        </p:nvSpPr>
        <p:spPr>
          <a:xfrm>
            <a:off x="2965767" y="3284849"/>
            <a:ext cx="1367154" cy="177800"/>
          </a:xfrm>
          <a:prstGeom prst="rect">
            <a:avLst/>
          </a:prstGeom>
        </p:spPr>
        <p:txBody>
          <a:bodyPr wrap="square" lIns="0" tIns="0" rIns="0" bIns="0">
            <a:spAutoFit/>
          </a:bodyPr>
          <a:lstStyle>
            <a:lvl1pPr>
              <a:defRPr sz="900" b="0" i="0">
                <a:solidFill>
                  <a:schemeClr val="tx1"/>
                </a:solidFill>
                <a:latin typeface="Cantarell"/>
                <a:cs typeface="Cantarell"/>
              </a:defRPr>
            </a:lvl1pPr>
          </a:lstStyle>
          <a:p>
            <a:pPr marL="12700">
              <a:lnSpc>
                <a:spcPct val="100000"/>
              </a:lnSpc>
              <a:spcBef>
                <a:spcPts val="145"/>
              </a:spcBef>
            </a:pPr>
            <a:r>
              <a:rPr dirty="0"/>
              <a:t>Matematik </a:t>
            </a:r>
            <a:r>
              <a:rPr spc="5" dirty="0"/>
              <a:t>på</a:t>
            </a:r>
            <a:r>
              <a:rPr spc="-55" dirty="0"/>
              <a:t> </a:t>
            </a:r>
            <a:r>
              <a:rPr spc="5" dirty="0"/>
              <a:t>universitetet</a:t>
            </a:r>
          </a:p>
        </p:txBody>
      </p:sp>
      <p:sp>
        <p:nvSpPr>
          <p:cNvPr id="5" name="Holder 5"/>
          <p:cNvSpPr>
            <a:spLocks noGrp="1"/>
          </p:cNvSpPr>
          <p:nvPr>
            <p:ph type="dt" sz="half" idx="6"/>
          </p:nvPr>
        </p:nvSpPr>
        <p:spPr>
          <a:xfrm>
            <a:off x="230505" y="3218497"/>
            <a:ext cx="1060323" cy="17303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9/10/2024</a:t>
            </a:fld>
            <a:endParaRPr lang="en-US"/>
          </a:p>
        </p:txBody>
      </p:sp>
      <p:sp>
        <p:nvSpPr>
          <p:cNvPr id="6" name="Holder 6"/>
          <p:cNvSpPr>
            <a:spLocks noGrp="1"/>
          </p:cNvSpPr>
          <p:nvPr>
            <p:ph type="sldNum" sz="quarter" idx="7"/>
          </p:nvPr>
        </p:nvSpPr>
        <p:spPr>
          <a:xfrm>
            <a:off x="64998" y="3276302"/>
            <a:ext cx="2219325" cy="177800"/>
          </a:xfrm>
          <a:prstGeom prst="rect">
            <a:avLst/>
          </a:prstGeom>
        </p:spPr>
        <p:txBody>
          <a:bodyPr wrap="square" lIns="0" tIns="0" rIns="0" bIns="0">
            <a:spAutoFit/>
          </a:bodyPr>
          <a:lstStyle>
            <a:lvl1pPr>
              <a:defRPr sz="900" b="0" i="0">
                <a:solidFill>
                  <a:schemeClr val="tx1"/>
                </a:solidFill>
                <a:latin typeface="Cantarell"/>
                <a:cs typeface="Cantarell"/>
              </a:defRPr>
            </a:lvl1pPr>
          </a:lstStyle>
          <a:p>
            <a:pPr marL="38100">
              <a:lnSpc>
                <a:spcPct val="100000"/>
              </a:lnSpc>
              <a:spcBef>
                <a:spcPts val="145"/>
              </a:spcBef>
            </a:pPr>
            <a:fld id="{81D60167-4931-47E6-BA6A-407CBD079E47}" type="slidenum">
              <a:rPr spc="20" dirty="0"/>
              <a:t>‹#›</a:t>
            </a:fld>
            <a:r>
              <a:rPr spc="20" dirty="0"/>
              <a:t>/10Inledande </a:t>
            </a:r>
            <a:r>
              <a:rPr spc="5" dirty="0"/>
              <a:t>ingenjörskurs </a:t>
            </a:r>
            <a:r>
              <a:rPr spc="-20" dirty="0"/>
              <a:t>i </a:t>
            </a:r>
            <a:r>
              <a:rPr spc="5" dirty="0"/>
              <a:t>teknisk</a:t>
            </a:r>
            <a:r>
              <a:rPr spc="-70" dirty="0"/>
              <a:t> </a:t>
            </a:r>
            <a:r>
              <a:rPr spc="10" dirty="0"/>
              <a:t>fysik</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45336" y="1263559"/>
            <a:ext cx="2517775" cy="669290"/>
          </a:xfrm>
          <a:prstGeom prst="rect">
            <a:avLst/>
          </a:prstGeom>
        </p:spPr>
        <p:txBody>
          <a:bodyPr vert="horz" wrap="square" lIns="0" tIns="123825" rIns="0" bIns="0" rtlCol="0">
            <a:spAutoFit/>
          </a:bodyPr>
          <a:lstStyle/>
          <a:p>
            <a:pPr marL="12700" marR="5080" indent="35560">
              <a:lnSpc>
                <a:spcPct val="71100"/>
              </a:lnSpc>
              <a:spcBef>
                <a:spcPts val="975"/>
              </a:spcBef>
            </a:pPr>
            <a:r>
              <a:rPr sz="2450" b="1" spc="120" dirty="0">
                <a:solidFill>
                  <a:srgbClr val="FFFFFF"/>
                </a:solidFill>
                <a:latin typeface="Cantarell"/>
                <a:cs typeface="Cantarell"/>
              </a:rPr>
              <a:t>MATEMATIK </a:t>
            </a:r>
            <a:r>
              <a:rPr sz="2450" b="1" spc="204" dirty="0">
                <a:solidFill>
                  <a:srgbClr val="FFFFFF"/>
                </a:solidFill>
                <a:latin typeface="Cantarell"/>
                <a:cs typeface="Cantarell"/>
              </a:rPr>
              <a:t>PÅ  </a:t>
            </a:r>
            <a:r>
              <a:rPr sz="2450" b="1" spc="130" dirty="0">
                <a:solidFill>
                  <a:srgbClr val="FFFFFF"/>
                </a:solidFill>
                <a:latin typeface="Cantarell"/>
                <a:cs typeface="Cantarell"/>
              </a:rPr>
              <a:t>UNIVERSITETET</a:t>
            </a:r>
            <a:endParaRPr sz="2450" dirty="0">
              <a:latin typeface="Cantarell"/>
              <a:cs typeface="Cantarell"/>
            </a:endParaRPr>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62341" y="1348560"/>
            <a:ext cx="1883410" cy="403225"/>
          </a:xfrm>
          <a:prstGeom prst="rect">
            <a:avLst/>
          </a:prstGeom>
        </p:spPr>
        <p:txBody>
          <a:bodyPr vert="horz" wrap="square" lIns="0" tIns="15875" rIns="0" bIns="0" rtlCol="0">
            <a:spAutoFit/>
          </a:bodyPr>
          <a:lstStyle/>
          <a:p>
            <a:pPr marL="12700">
              <a:lnSpc>
                <a:spcPct val="100000"/>
              </a:lnSpc>
              <a:spcBef>
                <a:spcPts val="125"/>
              </a:spcBef>
            </a:pPr>
            <a:r>
              <a:rPr spc="95" dirty="0"/>
              <a:t>LYCKA</a:t>
            </a:r>
            <a:r>
              <a:rPr spc="-60" dirty="0"/>
              <a:t> </a:t>
            </a:r>
            <a:r>
              <a:rPr spc="105" dirty="0"/>
              <a:t>TILL!</a:t>
            </a:r>
          </a:p>
        </p:txBody>
      </p:sp>
    </p:spTree>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86745" y="880381"/>
            <a:ext cx="1000125" cy="232756"/>
          </a:xfrm>
          <a:prstGeom prst="rect">
            <a:avLst/>
          </a:prstGeom>
        </p:spPr>
        <p:txBody>
          <a:bodyPr vert="horz" wrap="square" lIns="0" tIns="17145" rIns="0" bIns="0" rtlCol="0" anchor="t">
            <a:spAutoFit/>
          </a:bodyPr>
          <a:lstStyle/>
          <a:p>
            <a:pPr marL="125730" indent="-113030">
              <a:lnSpc>
                <a:spcPct val="100000"/>
              </a:lnSpc>
              <a:spcBef>
                <a:spcPts val="135"/>
              </a:spcBef>
              <a:buClr>
                <a:srgbClr val="2A4665"/>
              </a:buClr>
              <a:buSzPct val="71428"/>
              <a:buChar char="•"/>
              <a:tabLst>
                <a:tab pos="126364" algn="l"/>
              </a:tabLst>
            </a:pPr>
            <a:r>
              <a:rPr lang="sv-SE" sz="1400" spc="5" dirty="0">
                <a:latin typeface="TeXGyreTermes"/>
                <a:cs typeface="TeXGyreTermes"/>
              </a:rPr>
              <a:t>Låg stadiet:</a:t>
            </a:r>
            <a:endParaRPr lang="sv-SE" sz="1400" dirty="0">
              <a:latin typeface="TeXGyreTermes"/>
              <a:cs typeface="TeXGyreTermes"/>
            </a:endParaRPr>
          </a:p>
        </p:txBody>
      </p:sp>
      <p:sp>
        <p:nvSpPr>
          <p:cNvPr id="3" name="object 3"/>
          <p:cNvSpPr txBox="1"/>
          <p:nvPr/>
        </p:nvSpPr>
        <p:spPr>
          <a:xfrm>
            <a:off x="2633795" y="838184"/>
            <a:ext cx="1556385" cy="244475"/>
          </a:xfrm>
          <a:prstGeom prst="rect">
            <a:avLst/>
          </a:prstGeom>
        </p:spPr>
        <p:txBody>
          <a:bodyPr vert="horz" wrap="square" lIns="0" tIns="17145" rIns="0" bIns="0" rtlCol="0">
            <a:spAutoFit/>
          </a:bodyPr>
          <a:lstStyle/>
          <a:p>
            <a:pPr marL="125730" indent="-113664">
              <a:lnSpc>
                <a:spcPct val="100000"/>
              </a:lnSpc>
              <a:spcBef>
                <a:spcPts val="135"/>
              </a:spcBef>
              <a:buClr>
                <a:srgbClr val="2A4665"/>
              </a:buClr>
              <a:buSzPct val="71428"/>
              <a:buChar char="•"/>
              <a:tabLst>
                <a:tab pos="126364" algn="l"/>
              </a:tabLst>
            </a:pPr>
            <a:r>
              <a:rPr sz="1400" spc="10" dirty="0">
                <a:latin typeface="TeXGyreTermes"/>
                <a:cs typeface="TeXGyreTermes"/>
              </a:rPr>
              <a:t>Högstadiet: </a:t>
            </a:r>
            <a:r>
              <a:rPr sz="1400" i="1" spc="15" dirty="0">
                <a:latin typeface="TeXGyreTermes"/>
                <a:cs typeface="TeXGyreTermes"/>
              </a:rPr>
              <a:t>x </a:t>
            </a:r>
            <a:r>
              <a:rPr sz="1400" spc="5" dirty="0">
                <a:latin typeface="TeXGyreTermes"/>
                <a:cs typeface="TeXGyreTermes"/>
              </a:rPr>
              <a:t>och</a:t>
            </a:r>
            <a:r>
              <a:rPr sz="1400" spc="95" dirty="0">
                <a:latin typeface="TeXGyreTermes"/>
                <a:cs typeface="TeXGyreTermes"/>
              </a:rPr>
              <a:t> </a:t>
            </a:r>
            <a:r>
              <a:rPr sz="1400" i="1" spc="15" dirty="0">
                <a:latin typeface="TeXGyreTermes"/>
                <a:cs typeface="TeXGyreTermes"/>
              </a:rPr>
              <a:t>y</a:t>
            </a:r>
            <a:endParaRPr sz="1400" dirty="0">
              <a:latin typeface="TeXGyreTermes"/>
              <a:cs typeface="TeXGyreTermes"/>
            </a:endParaRPr>
          </a:p>
        </p:txBody>
      </p:sp>
      <p:sp>
        <p:nvSpPr>
          <p:cNvPr id="4" name="object 4"/>
          <p:cNvSpPr txBox="1"/>
          <p:nvPr/>
        </p:nvSpPr>
        <p:spPr>
          <a:xfrm>
            <a:off x="431139" y="2473779"/>
            <a:ext cx="1142365" cy="222882"/>
          </a:xfrm>
          <a:prstGeom prst="rect">
            <a:avLst/>
          </a:prstGeom>
        </p:spPr>
        <p:txBody>
          <a:bodyPr vert="horz" wrap="square" lIns="0" tIns="2540" rIns="0" bIns="0" rtlCol="0" anchor="t">
            <a:spAutoFit/>
          </a:bodyPr>
          <a:lstStyle/>
          <a:p>
            <a:pPr marL="125730" marR="5080" indent="-113030">
              <a:lnSpc>
                <a:spcPct val="106700"/>
              </a:lnSpc>
              <a:spcBef>
                <a:spcPts val="20"/>
              </a:spcBef>
              <a:buClr>
                <a:srgbClr val="2A4665"/>
              </a:buClr>
              <a:buSzPct val="71428"/>
              <a:buChar char="•"/>
              <a:tabLst>
                <a:tab pos="126364" algn="l"/>
              </a:tabLst>
            </a:pPr>
            <a:r>
              <a:rPr sz="1400" spc="15" dirty="0">
                <a:latin typeface="TeXGyreTermes"/>
                <a:cs typeface="TeXGyreTermes"/>
              </a:rPr>
              <a:t>Gymnasiet</a:t>
            </a:r>
            <a:r>
              <a:rPr lang="sv-SE" sz="1400" spc="15" dirty="0">
                <a:latin typeface="TeXGyreTermes"/>
                <a:cs typeface="TeXGyreTermes"/>
              </a:rPr>
              <a:t>:</a:t>
            </a:r>
            <a:endParaRPr lang="sv-SE" sz="1400" dirty="0">
              <a:latin typeface="TeXGyreTermes"/>
              <a:cs typeface="TeXGyreTermes"/>
            </a:endParaRPr>
          </a:p>
        </p:txBody>
      </p:sp>
      <p:sp>
        <p:nvSpPr>
          <p:cNvPr id="13" name="object 13"/>
          <p:cNvSpPr/>
          <p:nvPr/>
        </p:nvSpPr>
        <p:spPr>
          <a:xfrm>
            <a:off x="0" y="3297378"/>
            <a:ext cx="4608195" cy="18415"/>
          </a:xfrm>
          <a:custGeom>
            <a:avLst/>
            <a:gdLst/>
            <a:ahLst/>
            <a:cxnLst/>
            <a:rect l="l" t="t" r="r" b="b"/>
            <a:pathLst>
              <a:path w="4608195" h="18414">
                <a:moveTo>
                  <a:pt x="0" y="18000"/>
                </a:moveTo>
                <a:lnTo>
                  <a:pt x="0" y="0"/>
                </a:lnTo>
                <a:lnTo>
                  <a:pt x="4608055" y="0"/>
                </a:lnTo>
                <a:lnTo>
                  <a:pt x="4608055" y="18000"/>
                </a:lnTo>
                <a:lnTo>
                  <a:pt x="0" y="18000"/>
                </a:lnTo>
                <a:close/>
              </a:path>
            </a:pathLst>
          </a:custGeom>
          <a:solidFill>
            <a:srgbClr val="2A4665"/>
          </a:solidFill>
        </p:spPr>
        <p:txBody>
          <a:bodyPr wrap="square" lIns="0" tIns="0" rIns="0" bIns="0" rtlCol="0"/>
          <a:lstStyle/>
          <a:p>
            <a:endParaRPr/>
          </a:p>
        </p:txBody>
      </p:sp>
      <p:sp>
        <p:nvSpPr>
          <p:cNvPr id="14" name="object 14"/>
          <p:cNvSpPr txBox="1">
            <a:spLocks noGrp="1"/>
          </p:cNvSpPr>
          <p:nvPr>
            <p:ph type="title"/>
          </p:nvPr>
        </p:nvSpPr>
        <p:spPr>
          <a:xfrm>
            <a:off x="59296" y="40269"/>
            <a:ext cx="1520190" cy="244475"/>
          </a:xfrm>
          <a:prstGeom prst="rect">
            <a:avLst/>
          </a:prstGeom>
        </p:spPr>
        <p:txBody>
          <a:bodyPr vert="horz" wrap="square" lIns="0" tIns="17145" rIns="0" bIns="0" rtlCol="0">
            <a:spAutoFit/>
          </a:bodyPr>
          <a:lstStyle/>
          <a:p>
            <a:pPr marL="12700">
              <a:lnSpc>
                <a:spcPct val="100000"/>
              </a:lnSpc>
              <a:spcBef>
                <a:spcPts val="135"/>
              </a:spcBef>
            </a:pPr>
            <a:r>
              <a:rPr sz="1400" b="0" spc="50" dirty="0">
                <a:latin typeface="Cantarell"/>
                <a:cs typeface="Cantarell"/>
              </a:rPr>
              <a:t>Vad </a:t>
            </a:r>
            <a:r>
              <a:rPr sz="1400" b="0" spc="40" dirty="0">
                <a:latin typeface="Cantarell"/>
                <a:cs typeface="Cantarell"/>
              </a:rPr>
              <a:t>är</a:t>
            </a:r>
            <a:r>
              <a:rPr sz="1400" b="0" spc="-85" dirty="0">
                <a:latin typeface="Cantarell"/>
                <a:cs typeface="Cantarell"/>
              </a:rPr>
              <a:t> </a:t>
            </a:r>
            <a:r>
              <a:rPr sz="1400" b="0" spc="10" dirty="0">
                <a:latin typeface="Cantarell"/>
                <a:cs typeface="Cantarell"/>
              </a:rPr>
              <a:t>matematik?</a:t>
            </a:r>
            <a:endParaRPr sz="1400">
              <a:latin typeface="Cantarell"/>
              <a:cs typeface="Cantarell"/>
            </a:endParaRPr>
          </a:p>
        </p:txBody>
      </p:sp>
      <p:sp>
        <p:nvSpPr>
          <p:cNvPr id="15" name="object 15"/>
          <p:cNvSpPr txBox="1">
            <a:spLocks noGrp="1"/>
          </p:cNvSpPr>
          <p:nvPr>
            <p:ph type="sldNum" sz="quarter" idx="7"/>
          </p:nvPr>
        </p:nvSpPr>
        <p:spPr>
          <a:xfrm>
            <a:off x="64998" y="3276302"/>
            <a:ext cx="2219325" cy="157094"/>
          </a:xfrm>
          <a:prstGeom prst="rect">
            <a:avLst/>
          </a:prstGeom>
        </p:spPr>
        <p:txBody>
          <a:bodyPr vert="horz" wrap="square" lIns="0" tIns="18415" rIns="0" bIns="0" rtlCol="0">
            <a:spAutoFit/>
          </a:bodyPr>
          <a:lstStyle/>
          <a:p>
            <a:pPr marL="38100">
              <a:lnSpc>
                <a:spcPct val="100000"/>
              </a:lnSpc>
              <a:spcBef>
                <a:spcPts val="145"/>
              </a:spcBef>
            </a:pPr>
            <a:r>
              <a:rPr lang="sv-SE" spc="20" dirty="0"/>
              <a:t>1</a:t>
            </a:r>
            <a:r>
              <a:rPr spc="20" dirty="0"/>
              <a:t>/</a:t>
            </a:r>
            <a:r>
              <a:rPr lang="sv-SE" spc="20" dirty="0"/>
              <a:t>8 </a:t>
            </a:r>
            <a:r>
              <a:rPr spc="20" dirty="0" err="1"/>
              <a:t>Inledande</a:t>
            </a:r>
            <a:r>
              <a:rPr spc="20" dirty="0"/>
              <a:t> </a:t>
            </a:r>
            <a:r>
              <a:rPr spc="5" dirty="0"/>
              <a:t>ingenjörskurs </a:t>
            </a:r>
            <a:r>
              <a:rPr spc="-20" dirty="0"/>
              <a:t>i </a:t>
            </a:r>
            <a:r>
              <a:rPr spc="5" dirty="0"/>
              <a:t>teknisk</a:t>
            </a:r>
            <a:r>
              <a:rPr spc="-70" dirty="0"/>
              <a:t> </a:t>
            </a:r>
            <a:r>
              <a:rPr spc="10" dirty="0"/>
              <a:t>fysik</a:t>
            </a:r>
          </a:p>
        </p:txBody>
      </p:sp>
      <p:sp>
        <p:nvSpPr>
          <p:cNvPr id="16" name="object 16"/>
          <p:cNvSpPr txBox="1">
            <a:spLocks noGrp="1"/>
          </p:cNvSpPr>
          <p:nvPr>
            <p:ph type="ftr" sz="quarter" idx="5"/>
          </p:nvPr>
        </p:nvSpPr>
        <p:spPr>
          <a:prstGeom prst="rect">
            <a:avLst/>
          </a:prstGeom>
        </p:spPr>
        <p:txBody>
          <a:bodyPr vert="horz" wrap="square" lIns="0" tIns="18415" rIns="0" bIns="0" rtlCol="0">
            <a:spAutoFit/>
          </a:bodyPr>
          <a:lstStyle/>
          <a:p>
            <a:pPr marL="12700">
              <a:lnSpc>
                <a:spcPct val="100000"/>
              </a:lnSpc>
              <a:spcBef>
                <a:spcPts val="145"/>
              </a:spcBef>
            </a:pPr>
            <a:r>
              <a:rPr dirty="0"/>
              <a:t>Matematik </a:t>
            </a:r>
            <a:r>
              <a:rPr spc="5" dirty="0"/>
              <a:t>på</a:t>
            </a:r>
            <a:r>
              <a:rPr spc="-55" dirty="0"/>
              <a:t> </a:t>
            </a:r>
            <a:r>
              <a:rPr spc="5" dirty="0"/>
              <a:t>universitetet</a:t>
            </a:r>
          </a:p>
        </p:txBody>
      </p:sp>
      <p:sp>
        <p:nvSpPr>
          <p:cNvPr id="17" name="textruta 16">
            <a:extLst>
              <a:ext uri="{FF2B5EF4-FFF2-40B4-BE49-F238E27FC236}">
                <a16:creationId xmlns:a16="http://schemas.microsoft.com/office/drawing/2014/main" id="{5A970015-69F9-4432-9F4B-C25B22AE7CE3}"/>
              </a:ext>
            </a:extLst>
          </p:cNvPr>
          <p:cNvSpPr txBox="1"/>
          <p:nvPr/>
        </p:nvSpPr>
        <p:spPr>
          <a:xfrm>
            <a:off x="171450" y="352107"/>
            <a:ext cx="4343400" cy="523220"/>
          </a:xfrm>
          <a:prstGeom prst="rect">
            <a:avLst/>
          </a:prstGeom>
          <a:noFill/>
        </p:spPr>
        <p:txBody>
          <a:bodyPr wrap="square" rtlCol="0">
            <a:spAutoFit/>
          </a:bodyPr>
          <a:lstStyle/>
          <a:p>
            <a:r>
              <a:rPr lang="sv-SE" sz="1400" dirty="0"/>
              <a:t> Vårt främsta </a:t>
            </a:r>
            <a:r>
              <a:rPr lang="sv-SE" sz="1400" dirty="0">
                <a:latin typeface="TeXGyreTermes"/>
              </a:rPr>
              <a:t>verktyg</a:t>
            </a:r>
            <a:r>
              <a:rPr lang="sv-SE" sz="1400" dirty="0"/>
              <a:t> för problemlösning!</a:t>
            </a:r>
          </a:p>
          <a:p>
            <a:endParaRPr lang="sv-SE" sz="1400" dirty="0"/>
          </a:p>
        </p:txBody>
      </p:sp>
      <p:pic>
        <p:nvPicPr>
          <p:cNvPr id="19" name="Bildobjekt 18">
            <a:extLst>
              <a:ext uri="{FF2B5EF4-FFF2-40B4-BE49-F238E27FC236}">
                <a16:creationId xmlns:a16="http://schemas.microsoft.com/office/drawing/2014/main" id="{F89B5BD9-AC15-4A7D-AC1B-E9BE34ACD9C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07800" y="2611387"/>
            <a:ext cx="1238250" cy="696516"/>
          </a:xfrm>
          <a:prstGeom prst="rect">
            <a:avLst/>
          </a:prstGeom>
        </p:spPr>
      </p:pic>
      <p:pic>
        <p:nvPicPr>
          <p:cNvPr id="21" name="Bildobjekt 20" descr="En bild som visar text&#10;&#10;Automatiskt genererad beskrivning">
            <a:extLst>
              <a:ext uri="{FF2B5EF4-FFF2-40B4-BE49-F238E27FC236}">
                <a16:creationId xmlns:a16="http://schemas.microsoft.com/office/drawing/2014/main" id="{54777CA9-5AA5-4997-99E2-EF240392492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58783" y="2635973"/>
            <a:ext cx="1142365" cy="642580"/>
          </a:xfrm>
          <a:prstGeom prst="rect">
            <a:avLst/>
          </a:prstGeom>
        </p:spPr>
      </p:pic>
      <mc:AlternateContent xmlns:mc="http://schemas.openxmlformats.org/markup-compatibility/2006" xmlns:a14="http://schemas.microsoft.com/office/drawing/2010/main">
        <mc:Choice Requires="a14">
          <p:sp>
            <p:nvSpPr>
              <p:cNvPr id="7" name="textruta 6">
                <a:extLst>
                  <a:ext uri="{FF2B5EF4-FFF2-40B4-BE49-F238E27FC236}">
                    <a16:creationId xmlns:a16="http://schemas.microsoft.com/office/drawing/2014/main" id="{968E7FDC-4BA7-B869-0096-C6F31F0E66C0}"/>
                  </a:ext>
                </a:extLst>
              </p:cNvPr>
              <p:cNvSpPr txBox="1"/>
              <p:nvPr/>
            </p:nvSpPr>
            <p:spPr>
              <a:xfrm>
                <a:off x="382681" y="1251412"/>
                <a:ext cx="1527662"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sv-SE" b="0" i="1" smtClean="0">
                          <a:latin typeface="Cambria Math" panose="02040503050406030204" pitchFamily="18" charset="0"/>
                        </a:rPr>
                        <m:t>50+60=110</m:t>
                      </m:r>
                    </m:oMath>
                  </m:oMathPara>
                </a14:m>
                <a:endParaRPr lang="sv-SE" dirty="0"/>
              </a:p>
            </p:txBody>
          </p:sp>
        </mc:Choice>
        <mc:Fallback xmlns="">
          <p:sp>
            <p:nvSpPr>
              <p:cNvPr id="7" name="textruta 6">
                <a:extLst>
                  <a:ext uri="{FF2B5EF4-FFF2-40B4-BE49-F238E27FC236}">
                    <a16:creationId xmlns:a16="http://schemas.microsoft.com/office/drawing/2014/main" id="{968E7FDC-4BA7-B869-0096-C6F31F0E66C0}"/>
                  </a:ext>
                </a:extLst>
              </p:cNvPr>
              <p:cNvSpPr txBox="1">
                <a:spLocks noRot="1" noChangeAspect="1" noMove="1" noResize="1" noEditPoints="1" noAdjustHandles="1" noChangeArrowheads="1" noChangeShapeType="1" noTextEdit="1"/>
              </p:cNvSpPr>
              <p:nvPr/>
            </p:nvSpPr>
            <p:spPr>
              <a:xfrm>
                <a:off x="382681" y="1251412"/>
                <a:ext cx="1527662" cy="276999"/>
              </a:xfrm>
              <a:prstGeom prst="rect">
                <a:avLst/>
              </a:prstGeom>
              <a:blipFill>
                <a:blip r:embed="rId5"/>
                <a:stretch>
                  <a:fillRect l="-3600" r="-3600" b="-6522"/>
                </a:stretch>
              </a:blipFill>
            </p:spPr>
            <p:txBody>
              <a:bodyPr/>
              <a:lstStyle/>
              <a:p>
                <a:r>
                  <a:rPr lang="sv-SE">
                    <a:noFill/>
                  </a:rPr>
                  <a:t> </a:t>
                </a:r>
              </a:p>
            </p:txBody>
          </p:sp>
        </mc:Fallback>
      </mc:AlternateContent>
      <mc:AlternateContent xmlns:mc="http://schemas.openxmlformats.org/markup-compatibility/2006" xmlns:a14="http://schemas.microsoft.com/office/drawing/2010/main">
        <mc:Choice Requires="a14">
          <p:sp>
            <p:nvSpPr>
              <p:cNvPr id="8" name="textruta 7">
                <a:extLst>
                  <a:ext uri="{FF2B5EF4-FFF2-40B4-BE49-F238E27FC236}">
                    <a16:creationId xmlns:a16="http://schemas.microsoft.com/office/drawing/2014/main" id="{D1D804EE-65A7-1A90-38FA-D65A6E666800}"/>
                  </a:ext>
                </a:extLst>
              </p:cNvPr>
              <p:cNvSpPr txBox="1"/>
              <p:nvPr/>
            </p:nvSpPr>
            <p:spPr>
              <a:xfrm>
                <a:off x="2750793" y="1195743"/>
                <a:ext cx="1322388" cy="27432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pt-BR" i="1" smtClean="0">
                              <a:latin typeface="Cambria Math" panose="02040503050406030204" pitchFamily="18" charset="0"/>
                            </a:rPr>
                          </m:ctrlPr>
                        </m:sSupPr>
                        <m:e>
                          <m:r>
                            <a:rPr lang="pt-BR" i="1" smtClean="0">
                              <a:latin typeface="Cambria Math" panose="02040503050406030204" pitchFamily="18" charset="0"/>
                            </a:rPr>
                            <m:t>𝑎</m:t>
                          </m:r>
                        </m:e>
                        <m:sup>
                          <m:r>
                            <a:rPr lang="pt-BR" i="1" smtClean="0">
                              <a:latin typeface="Cambria Math" panose="02040503050406030204" pitchFamily="18" charset="0"/>
                            </a:rPr>
                            <m:t>2</m:t>
                          </m:r>
                        </m:sup>
                      </m:sSup>
                      <m:r>
                        <a:rPr lang="pt-BR" i="1" smtClean="0">
                          <a:latin typeface="Cambria Math" panose="02040503050406030204" pitchFamily="18" charset="0"/>
                        </a:rPr>
                        <m:t>+</m:t>
                      </m:r>
                      <m:sSup>
                        <m:sSupPr>
                          <m:ctrlPr>
                            <a:rPr lang="pt-BR" i="1" smtClean="0">
                              <a:latin typeface="Cambria Math" panose="02040503050406030204" pitchFamily="18" charset="0"/>
                            </a:rPr>
                          </m:ctrlPr>
                        </m:sSupPr>
                        <m:e>
                          <m:r>
                            <a:rPr lang="pt-BR" i="1" smtClean="0">
                              <a:latin typeface="Cambria Math" panose="02040503050406030204" pitchFamily="18" charset="0"/>
                            </a:rPr>
                            <m:t>𝑏</m:t>
                          </m:r>
                        </m:e>
                        <m:sup>
                          <m:r>
                            <a:rPr lang="pt-BR" i="1" smtClean="0">
                              <a:latin typeface="Cambria Math" panose="02040503050406030204" pitchFamily="18" charset="0"/>
                            </a:rPr>
                            <m:t>2</m:t>
                          </m:r>
                        </m:sup>
                      </m:sSup>
                      <m:r>
                        <a:rPr lang="pt-BR" i="1" smtClean="0">
                          <a:latin typeface="Cambria Math" panose="02040503050406030204" pitchFamily="18" charset="0"/>
                        </a:rPr>
                        <m:t>=</m:t>
                      </m:r>
                      <m:sSup>
                        <m:sSupPr>
                          <m:ctrlPr>
                            <a:rPr lang="pt-BR" i="1" smtClean="0">
                              <a:latin typeface="Cambria Math" panose="02040503050406030204" pitchFamily="18" charset="0"/>
                            </a:rPr>
                          </m:ctrlPr>
                        </m:sSupPr>
                        <m:e>
                          <m:r>
                            <a:rPr lang="pt-BR" i="1" smtClean="0">
                              <a:latin typeface="Cambria Math" panose="02040503050406030204" pitchFamily="18" charset="0"/>
                            </a:rPr>
                            <m:t>𝑐</m:t>
                          </m:r>
                        </m:e>
                        <m:sup>
                          <m:r>
                            <a:rPr lang="pt-BR" i="1" smtClean="0">
                              <a:latin typeface="Cambria Math" panose="02040503050406030204" pitchFamily="18" charset="0"/>
                            </a:rPr>
                            <m:t>2</m:t>
                          </m:r>
                        </m:sup>
                      </m:sSup>
                    </m:oMath>
                  </m:oMathPara>
                </a14:m>
                <a:endParaRPr lang="sv-SE" dirty="0"/>
              </a:p>
            </p:txBody>
          </p:sp>
        </mc:Choice>
        <mc:Fallback xmlns="">
          <p:sp>
            <p:nvSpPr>
              <p:cNvPr id="8" name="textruta 7">
                <a:extLst>
                  <a:ext uri="{FF2B5EF4-FFF2-40B4-BE49-F238E27FC236}">
                    <a16:creationId xmlns:a16="http://schemas.microsoft.com/office/drawing/2014/main" id="{D1D804EE-65A7-1A90-38FA-D65A6E666800}"/>
                  </a:ext>
                </a:extLst>
              </p:cNvPr>
              <p:cNvSpPr txBox="1">
                <a:spLocks noRot="1" noChangeAspect="1" noMove="1" noResize="1" noEditPoints="1" noAdjustHandles="1" noChangeArrowheads="1" noChangeShapeType="1" noTextEdit="1"/>
              </p:cNvSpPr>
              <p:nvPr/>
            </p:nvSpPr>
            <p:spPr>
              <a:xfrm>
                <a:off x="2750793" y="1195743"/>
                <a:ext cx="1322388" cy="274320"/>
              </a:xfrm>
              <a:prstGeom prst="rect">
                <a:avLst/>
              </a:prstGeom>
              <a:blipFill>
                <a:blip r:embed="rId6"/>
                <a:stretch>
                  <a:fillRect l="-2765" t="-4444" r="-1843" b="-8889"/>
                </a:stretch>
              </a:blipFill>
            </p:spPr>
            <p:txBody>
              <a:bodyPr/>
              <a:lstStyle/>
              <a:p>
                <a:r>
                  <a:rPr lang="sv-SE">
                    <a:noFill/>
                  </a:rPr>
                  <a:t> </a:t>
                </a:r>
              </a:p>
            </p:txBody>
          </p:sp>
        </mc:Fallback>
      </mc:AlternateContent>
      <mc:AlternateContent xmlns:mc="http://schemas.openxmlformats.org/markup-compatibility/2006">
        <mc:Choice xmlns:a14="http://schemas.microsoft.com/office/drawing/2010/main" Requires="a14">
          <p:sp>
            <p:nvSpPr>
              <p:cNvPr id="11" name="textruta 10">
                <a:extLst>
                  <a:ext uri="{FF2B5EF4-FFF2-40B4-BE49-F238E27FC236}">
                    <a16:creationId xmlns:a16="http://schemas.microsoft.com/office/drawing/2014/main" id="{0FC1A368-2EF0-5A5B-070E-61F6E25DEE62}"/>
                  </a:ext>
                </a:extLst>
              </p:cNvPr>
              <p:cNvSpPr txBox="1"/>
              <p:nvPr/>
            </p:nvSpPr>
            <p:spPr>
              <a:xfrm>
                <a:off x="382681" y="1701185"/>
                <a:ext cx="1399422"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sv-SE" i="1" smtClean="0">
                          <a:latin typeface="Cambria Math" panose="02040503050406030204" pitchFamily="18" charset="0"/>
                        </a:rPr>
                        <m:t>6</m:t>
                      </m:r>
                      <m:r>
                        <a:rPr lang="sv-SE" b="0" i="1" smtClean="0">
                          <a:latin typeface="Cambria Math" panose="02040503050406030204" pitchFamily="18" charset="0"/>
                        </a:rPr>
                        <m:t>0−</m:t>
                      </m:r>
                      <m:r>
                        <a:rPr lang="sv-SE" b="0" i="1" smtClean="0">
                          <a:latin typeface="Cambria Math" panose="02040503050406030204" pitchFamily="18" charset="0"/>
                        </a:rPr>
                        <m:t>5</m:t>
                      </m:r>
                      <m:r>
                        <a:rPr lang="sv-SE" b="0" i="1" smtClean="0">
                          <a:latin typeface="Cambria Math" panose="02040503050406030204" pitchFamily="18" charset="0"/>
                        </a:rPr>
                        <m:t>0=10</m:t>
                      </m:r>
                    </m:oMath>
                  </m:oMathPara>
                </a14:m>
                <a:endParaRPr lang="sv-SE" dirty="0"/>
              </a:p>
            </p:txBody>
          </p:sp>
        </mc:Choice>
        <mc:Fallback>
          <p:sp>
            <p:nvSpPr>
              <p:cNvPr id="11" name="textruta 10">
                <a:extLst>
                  <a:ext uri="{FF2B5EF4-FFF2-40B4-BE49-F238E27FC236}">
                    <a16:creationId xmlns:a16="http://schemas.microsoft.com/office/drawing/2014/main" id="{0FC1A368-2EF0-5A5B-070E-61F6E25DEE62}"/>
                  </a:ext>
                </a:extLst>
              </p:cNvPr>
              <p:cNvSpPr txBox="1">
                <a:spLocks noRot="1" noChangeAspect="1" noMove="1" noResize="1" noEditPoints="1" noAdjustHandles="1" noChangeArrowheads="1" noChangeShapeType="1" noTextEdit="1"/>
              </p:cNvSpPr>
              <p:nvPr/>
            </p:nvSpPr>
            <p:spPr>
              <a:xfrm>
                <a:off x="382681" y="1701185"/>
                <a:ext cx="1399422" cy="276999"/>
              </a:xfrm>
              <a:prstGeom prst="rect">
                <a:avLst/>
              </a:prstGeom>
              <a:blipFill>
                <a:blip r:embed="rId7"/>
                <a:stretch>
                  <a:fillRect l="-3930" r="-3493" b="-6522"/>
                </a:stretch>
              </a:blipFill>
            </p:spPr>
            <p:txBody>
              <a:bodyPr/>
              <a:lstStyle/>
              <a:p>
                <a:r>
                  <a:rPr lang="sv-SE">
                    <a:noFill/>
                  </a:rPr>
                  <a:t> </a:t>
                </a:r>
              </a:p>
            </p:txBody>
          </p:sp>
        </mc:Fallback>
      </mc:AlternateContent>
      <mc:AlternateContent xmlns:mc="http://schemas.openxmlformats.org/markup-compatibility/2006" xmlns:a14="http://schemas.microsoft.com/office/drawing/2010/main">
        <mc:Choice Requires="a14">
          <p:sp>
            <p:nvSpPr>
              <p:cNvPr id="12" name="textruta 11">
                <a:extLst>
                  <a:ext uri="{FF2B5EF4-FFF2-40B4-BE49-F238E27FC236}">
                    <a16:creationId xmlns:a16="http://schemas.microsoft.com/office/drawing/2014/main" id="{504CFD4C-7BDC-3E7E-A167-2C66E7B2E901}"/>
                  </a:ext>
                </a:extLst>
              </p:cNvPr>
              <p:cNvSpPr txBox="1"/>
              <p:nvPr/>
            </p:nvSpPr>
            <p:spPr>
              <a:xfrm>
                <a:off x="2692293" y="1699140"/>
                <a:ext cx="1439387" cy="553998"/>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sv-SE" i="1" smtClean="0">
                          <a:latin typeface="Cambria Math" panose="02040503050406030204" pitchFamily="18" charset="0"/>
                        </a:rPr>
                        <m:t>𝑦</m:t>
                      </m:r>
                      <m:r>
                        <a:rPr lang="sv-SE" b="0" i="1" smtClean="0">
                          <a:latin typeface="Cambria Math" panose="02040503050406030204" pitchFamily="18" charset="0"/>
                        </a:rPr>
                        <m:t>=</m:t>
                      </m:r>
                      <m:r>
                        <a:rPr lang="sv-SE" b="0" i="1" smtClean="0">
                          <a:latin typeface="Cambria Math" panose="02040503050406030204" pitchFamily="18" charset="0"/>
                        </a:rPr>
                        <m:t>𝑘𝑥</m:t>
                      </m:r>
                      <m:r>
                        <a:rPr lang="sv-SE" b="0" i="1" smtClean="0">
                          <a:latin typeface="Cambria Math" panose="02040503050406030204" pitchFamily="18" charset="0"/>
                        </a:rPr>
                        <m:t>+</m:t>
                      </m:r>
                      <m:r>
                        <a:rPr lang="sv-SE" b="0" i="1" smtClean="0">
                          <a:latin typeface="Cambria Math" panose="02040503050406030204" pitchFamily="18" charset="0"/>
                        </a:rPr>
                        <m:t>𝑚</m:t>
                      </m:r>
                    </m:oMath>
                  </m:oMathPara>
                </a14:m>
                <a:endParaRPr lang="sv-SE" b="0" dirty="0"/>
              </a:p>
              <a:p>
                <a:endParaRPr lang="sv-SE" dirty="0"/>
              </a:p>
            </p:txBody>
          </p:sp>
        </mc:Choice>
        <mc:Fallback xmlns="">
          <p:sp>
            <p:nvSpPr>
              <p:cNvPr id="12" name="textruta 11">
                <a:extLst>
                  <a:ext uri="{FF2B5EF4-FFF2-40B4-BE49-F238E27FC236}">
                    <a16:creationId xmlns:a16="http://schemas.microsoft.com/office/drawing/2014/main" id="{504CFD4C-7BDC-3E7E-A167-2C66E7B2E901}"/>
                  </a:ext>
                </a:extLst>
              </p:cNvPr>
              <p:cNvSpPr txBox="1">
                <a:spLocks noRot="1" noChangeAspect="1" noMove="1" noResize="1" noEditPoints="1" noAdjustHandles="1" noChangeArrowheads="1" noChangeShapeType="1" noTextEdit="1"/>
              </p:cNvSpPr>
              <p:nvPr/>
            </p:nvSpPr>
            <p:spPr>
              <a:xfrm>
                <a:off x="2692293" y="1699140"/>
                <a:ext cx="1439387" cy="553998"/>
              </a:xfrm>
              <a:prstGeom prst="rect">
                <a:avLst/>
              </a:prstGeom>
              <a:blipFill>
                <a:blip r:embed="rId8"/>
                <a:stretch>
                  <a:fillRect/>
                </a:stretch>
              </a:blipFill>
            </p:spPr>
            <p:txBody>
              <a:bodyPr/>
              <a:lstStyle/>
              <a:p>
                <a:r>
                  <a:rPr lang="sv-SE">
                    <a:noFill/>
                  </a:rPr>
                  <a:t> </a:t>
                </a:r>
              </a:p>
            </p:txBody>
          </p:sp>
        </mc:Fallback>
      </mc:AlternateContent>
      <mc:AlternateContent xmlns:mc="http://schemas.openxmlformats.org/markup-compatibility/2006" xmlns:a14="http://schemas.microsoft.com/office/drawing/2010/main">
        <mc:Choice Requires="a14">
          <p:sp>
            <p:nvSpPr>
              <p:cNvPr id="18" name="textruta 17">
                <a:extLst>
                  <a:ext uri="{FF2B5EF4-FFF2-40B4-BE49-F238E27FC236}">
                    <a16:creationId xmlns:a16="http://schemas.microsoft.com/office/drawing/2014/main" id="{9E52F8ED-2246-3742-3E5A-0E88EC8CE2DE}"/>
                  </a:ext>
                </a:extLst>
              </p:cNvPr>
              <p:cNvSpPr txBox="1"/>
              <p:nvPr/>
            </p:nvSpPr>
            <p:spPr>
              <a:xfrm>
                <a:off x="1408904" y="2369944"/>
                <a:ext cx="2164870" cy="362279"/>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1100" i="1" smtClean="0">
                          <a:latin typeface="Cambria Math" panose="02040503050406030204" pitchFamily="18" charset="0"/>
                        </a:rPr>
                        <m:t>𝑥</m:t>
                      </m:r>
                      <m:r>
                        <a:rPr lang="en-US" sz="1100" i="1" smtClean="0">
                          <a:latin typeface="Cambria Math" panose="02040503050406030204" pitchFamily="18" charset="0"/>
                        </a:rPr>
                        <m:t>=</m:t>
                      </m:r>
                      <m:f>
                        <m:fPr>
                          <m:ctrlPr>
                            <a:rPr lang="en-US" sz="1100" i="1" smtClean="0">
                              <a:latin typeface="Cambria Math" panose="02040503050406030204" pitchFamily="18" charset="0"/>
                            </a:rPr>
                          </m:ctrlPr>
                        </m:fPr>
                        <m:num>
                          <m:r>
                            <a:rPr lang="en-US" sz="1100" i="1" smtClean="0">
                              <a:latin typeface="Cambria Math" panose="02040503050406030204" pitchFamily="18" charset="0"/>
                            </a:rPr>
                            <m:t>−</m:t>
                          </m:r>
                          <m:r>
                            <a:rPr lang="en-US" sz="1100" i="1" smtClean="0">
                              <a:latin typeface="Cambria Math" panose="02040503050406030204" pitchFamily="18" charset="0"/>
                            </a:rPr>
                            <m:t>𝑏</m:t>
                          </m:r>
                          <m:r>
                            <a:rPr lang="en-US" sz="1100" i="1" smtClean="0">
                              <a:latin typeface="Cambria Math" panose="02040503050406030204" pitchFamily="18" charset="0"/>
                            </a:rPr>
                            <m:t>±</m:t>
                          </m:r>
                          <m:rad>
                            <m:radPr>
                              <m:degHide m:val="on"/>
                              <m:ctrlPr>
                                <a:rPr lang="en-US" sz="1100" i="1" smtClean="0">
                                  <a:latin typeface="Cambria Math" panose="02040503050406030204" pitchFamily="18" charset="0"/>
                                </a:rPr>
                              </m:ctrlPr>
                            </m:radPr>
                            <m:deg/>
                            <m:e>
                              <m:sSup>
                                <m:sSupPr>
                                  <m:ctrlPr>
                                    <a:rPr lang="en-US" sz="1100" i="1" smtClean="0">
                                      <a:latin typeface="Cambria Math" panose="02040503050406030204" pitchFamily="18" charset="0"/>
                                    </a:rPr>
                                  </m:ctrlPr>
                                </m:sSupPr>
                                <m:e>
                                  <m:r>
                                    <a:rPr lang="en-US" sz="1100" i="1" smtClean="0">
                                      <a:latin typeface="Cambria Math" panose="02040503050406030204" pitchFamily="18" charset="0"/>
                                    </a:rPr>
                                    <m:t>𝑏</m:t>
                                  </m:r>
                                </m:e>
                                <m:sup>
                                  <m:r>
                                    <a:rPr lang="en-US" sz="1100" i="1" smtClean="0">
                                      <a:latin typeface="Cambria Math" panose="02040503050406030204" pitchFamily="18" charset="0"/>
                                    </a:rPr>
                                    <m:t>2</m:t>
                                  </m:r>
                                </m:sup>
                              </m:sSup>
                              <m:r>
                                <a:rPr lang="en-US" sz="1100" i="1" smtClean="0">
                                  <a:latin typeface="Cambria Math" panose="02040503050406030204" pitchFamily="18" charset="0"/>
                                </a:rPr>
                                <m:t>−4</m:t>
                              </m:r>
                              <m:r>
                                <a:rPr lang="en-US" sz="1100" i="1" smtClean="0">
                                  <a:latin typeface="Cambria Math" panose="02040503050406030204" pitchFamily="18" charset="0"/>
                                </a:rPr>
                                <m:t>𝑎𝑐</m:t>
                              </m:r>
                            </m:e>
                          </m:rad>
                        </m:num>
                        <m:den>
                          <m:r>
                            <a:rPr lang="en-US" sz="1100" i="1" smtClean="0">
                              <a:latin typeface="Cambria Math" panose="02040503050406030204" pitchFamily="18" charset="0"/>
                            </a:rPr>
                            <m:t>2</m:t>
                          </m:r>
                          <m:r>
                            <a:rPr lang="en-US" sz="1100" i="1" smtClean="0">
                              <a:latin typeface="Cambria Math" panose="02040503050406030204" pitchFamily="18" charset="0"/>
                            </a:rPr>
                            <m:t>𝑎</m:t>
                          </m:r>
                        </m:den>
                      </m:f>
                    </m:oMath>
                  </m:oMathPara>
                </a14:m>
                <a:endParaRPr lang="sv-SE" sz="1100" dirty="0"/>
              </a:p>
            </p:txBody>
          </p:sp>
        </mc:Choice>
        <mc:Fallback xmlns="">
          <p:sp>
            <p:nvSpPr>
              <p:cNvPr id="18" name="textruta 17">
                <a:extLst>
                  <a:ext uri="{FF2B5EF4-FFF2-40B4-BE49-F238E27FC236}">
                    <a16:creationId xmlns:a16="http://schemas.microsoft.com/office/drawing/2014/main" id="{9E52F8ED-2246-3742-3E5A-0E88EC8CE2DE}"/>
                  </a:ext>
                </a:extLst>
              </p:cNvPr>
              <p:cNvSpPr txBox="1">
                <a:spLocks noRot="1" noChangeAspect="1" noMove="1" noResize="1" noEditPoints="1" noAdjustHandles="1" noChangeArrowheads="1" noChangeShapeType="1" noTextEdit="1"/>
              </p:cNvSpPr>
              <p:nvPr/>
            </p:nvSpPr>
            <p:spPr>
              <a:xfrm>
                <a:off x="1408904" y="2369944"/>
                <a:ext cx="2164870" cy="362279"/>
              </a:xfrm>
              <a:prstGeom prst="rect">
                <a:avLst/>
              </a:prstGeom>
              <a:blipFill>
                <a:blip r:embed="rId9"/>
                <a:stretch>
                  <a:fillRect b="-11864"/>
                </a:stretch>
              </a:blipFill>
            </p:spPr>
            <p:txBody>
              <a:bodyPr/>
              <a:lstStyle/>
              <a:p>
                <a:r>
                  <a:rPr lang="sv-SE">
                    <a:noFill/>
                  </a:rPr>
                  <a:t> </a:t>
                </a:r>
              </a:p>
            </p:txBody>
          </p:sp>
        </mc:Fallback>
      </mc:AlternateContent>
    </p:spTree>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10832" y="788426"/>
            <a:ext cx="1870418" cy="1186863"/>
          </a:xfrm>
          <a:prstGeom prst="rect">
            <a:avLst/>
          </a:prstGeom>
        </p:spPr>
        <p:txBody>
          <a:bodyPr vert="horz" wrap="square" lIns="0" tIns="17145" rIns="0" bIns="0" rtlCol="0">
            <a:spAutoFit/>
          </a:bodyPr>
          <a:lstStyle/>
          <a:p>
            <a:pPr marL="125730" indent="-113664">
              <a:lnSpc>
                <a:spcPct val="100000"/>
              </a:lnSpc>
              <a:spcBef>
                <a:spcPts val="135"/>
              </a:spcBef>
              <a:buClr>
                <a:srgbClr val="2A4665"/>
              </a:buClr>
              <a:buSzPct val="71428"/>
              <a:buChar char="•"/>
              <a:tabLst>
                <a:tab pos="126364" algn="l"/>
              </a:tabLst>
            </a:pPr>
            <a:r>
              <a:rPr sz="1400" spc="15" dirty="0">
                <a:latin typeface="TeXGyreTermes"/>
                <a:cs typeface="TeXGyreTermes"/>
              </a:rPr>
              <a:t>Logik,</a:t>
            </a:r>
            <a:r>
              <a:rPr sz="1400" spc="-35" dirty="0">
                <a:latin typeface="TeXGyreTermes"/>
                <a:cs typeface="TeXGyreTermes"/>
              </a:rPr>
              <a:t> </a:t>
            </a:r>
            <a:r>
              <a:rPr sz="1400" spc="15" dirty="0">
                <a:latin typeface="TeXGyreTermes"/>
                <a:cs typeface="TeXGyreTermes"/>
              </a:rPr>
              <a:t>Mängdlära</a:t>
            </a:r>
            <a:endParaRPr sz="1400" dirty="0">
              <a:latin typeface="TeXGyreTermes"/>
              <a:cs typeface="TeXGyreTermes"/>
            </a:endParaRPr>
          </a:p>
          <a:p>
            <a:pPr marL="855980">
              <a:lnSpc>
                <a:spcPct val="100000"/>
              </a:lnSpc>
              <a:spcBef>
                <a:spcPts val="1205"/>
              </a:spcBef>
            </a:pPr>
            <a:r>
              <a:rPr sz="1400" spc="15" dirty="0">
                <a:latin typeface="IPAexGothic"/>
                <a:cs typeface="IPAexGothic"/>
              </a:rPr>
              <a:t>(</a:t>
            </a:r>
            <a:r>
              <a:rPr sz="1400" i="1" spc="15" dirty="0">
                <a:latin typeface="TeXGyreTermes"/>
                <a:cs typeface="TeXGyreTermes"/>
              </a:rPr>
              <a:t>A </a:t>
            </a:r>
            <a:r>
              <a:rPr sz="1400" spc="430" dirty="0">
                <a:latin typeface="IPAexGothic"/>
                <a:cs typeface="IPAexGothic"/>
              </a:rPr>
              <a:t>⇒</a:t>
            </a:r>
            <a:r>
              <a:rPr sz="1400" spc="-30" dirty="0">
                <a:latin typeface="IPAexGothic"/>
                <a:cs typeface="IPAexGothic"/>
              </a:rPr>
              <a:t> </a:t>
            </a:r>
            <a:r>
              <a:rPr sz="1400" i="1" spc="10" dirty="0">
                <a:latin typeface="TeXGyreTermes"/>
                <a:cs typeface="TeXGyreTermes"/>
              </a:rPr>
              <a:t>B</a:t>
            </a:r>
            <a:r>
              <a:rPr sz="1400" spc="10" dirty="0">
                <a:latin typeface="IPAexGothic"/>
                <a:cs typeface="IPAexGothic"/>
              </a:rPr>
              <a:t>)</a:t>
            </a:r>
            <a:endParaRPr sz="1400" dirty="0">
              <a:latin typeface="IPAexGothic"/>
              <a:cs typeface="IPAexGothic"/>
            </a:endParaRPr>
          </a:p>
          <a:p>
            <a:pPr marL="125730" indent="-113664">
              <a:lnSpc>
                <a:spcPct val="100000"/>
              </a:lnSpc>
              <a:spcBef>
                <a:spcPts val="1210"/>
              </a:spcBef>
              <a:buClr>
                <a:srgbClr val="2A4665"/>
              </a:buClr>
              <a:buSzPct val="71428"/>
              <a:buChar char="•"/>
              <a:tabLst>
                <a:tab pos="126364" algn="l"/>
              </a:tabLst>
            </a:pPr>
            <a:r>
              <a:rPr sz="1400" spc="10" dirty="0" err="1">
                <a:latin typeface="TeXGyreTermes"/>
                <a:cs typeface="TeXGyreTermes"/>
              </a:rPr>
              <a:t>Trigonometri</a:t>
            </a:r>
            <a:r>
              <a:rPr lang="sv-SE" sz="1400" spc="10" dirty="0">
                <a:latin typeface="TeXGyreTermes"/>
                <a:cs typeface="TeXGyreTermes"/>
              </a:rPr>
              <a:t> (additions formlerna)</a:t>
            </a:r>
            <a:endParaRPr sz="1400" dirty="0">
              <a:latin typeface="TeXGyreTermes"/>
              <a:cs typeface="TeXGyreTermes"/>
            </a:endParaRPr>
          </a:p>
        </p:txBody>
      </p:sp>
      <p:sp>
        <p:nvSpPr>
          <p:cNvPr id="3" name="object 3"/>
          <p:cNvSpPr txBox="1"/>
          <p:nvPr/>
        </p:nvSpPr>
        <p:spPr>
          <a:xfrm>
            <a:off x="2219080" y="1155341"/>
            <a:ext cx="1311910" cy="244475"/>
          </a:xfrm>
          <a:prstGeom prst="rect">
            <a:avLst/>
          </a:prstGeom>
        </p:spPr>
        <p:txBody>
          <a:bodyPr vert="horz" wrap="square" lIns="0" tIns="17145" rIns="0" bIns="0" rtlCol="0">
            <a:spAutoFit/>
          </a:bodyPr>
          <a:lstStyle/>
          <a:p>
            <a:pPr marL="12700">
              <a:lnSpc>
                <a:spcPct val="100000"/>
              </a:lnSpc>
              <a:spcBef>
                <a:spcPts val="135"/>
              </a:spcBef>
              <a:tabLst>
                <a:tab pos="433705" algn="l"/>
              </a:tabLst>
            </a:pPr>
            <a:r>
              <a:rPr sz="1400" spc="445" dirty="0">
                <a:latin typeface="IPAexGothic"/>
                <a:cs typeface="IPAexGothic"/>
              </a:rPr>
              <a:t>⇔	</a:t>
            </a:r>
            <a:r>
              <a:rPr sz="1400" spc="-5" dirty="0">
                <a:latin typeface="IPAexGothic"/>
                <a:cs typeface="IPAexGothic"/>
              </a:rPr>
              <a:t>(¬</a:t>
            </a:r>
            <a:r>
              <a:rPr sz="1400" i="1" spc="-5" dirty="0">
                <a:latin typeface="TeXGyreTermes"/>
                <a:cs typeface="TeXGyreTermes"/>
              </a:rPr>
              <a:t>B </a:t>
            </a:r>
            <a:r>
              <a:rPr sz="1400" spc="430" dirty="0">
                <a:latin typeface="IPAexGothic"/>
                <a:cs typeface="IPAexGothic"/>
              </a:rPr>
              <a:t>⇒</a:t>
            </a:r>
            <a:r>
              <a:rPr sz="1400" spc="5" dirty="0">
                <a:latin typeface="IPAexGothic"/>
                <a:cs typeface="IPAexGothic"/>
              </a:rPr>
              <a:t> </a:t>
            </a:r>
            <a:r>
              <a:rPr sz="1400" spc="-5" dirty="0">
                <a:latin typeface="IPAexGothic"/>
                <a:cs typeface="IPAexGothic"/>
              </a:rPr>
              <a:t>¬</a:t>
            </a:r>
            <a:r>
              <a:rPr sz="1400" i="1" spc="-5" dirty="0">
                <a:latin typeface="TeXGyreTermes"/>
                <a:cs typeface="TeXGyreTermes"/>
              </a:rPr>
              <a:t>A</a:t>
            </a:r>
            <a:r>
              <a:rPr sz="1400" spc="-5" dirty="0">
                <a:latin typeface="IPAexGothic"/>
                <a:cs typeface="IPAexGothic"/>
              </a:rPr>
              <a:t>)</a:t>
            </a:r>
            <a:endParaRPr sz="1400" dirty="0">
              <a:latin typeface="IPAexGothic"/>
              <a:cs typeface="IPAexGothic"/>
            </a:endParaRPr>
          </a:p>
        </p:txBody>
      </p:sp>
      <p:sp>
        <p:nvSpPr>
          <p:cNvPr id="4" name="object 4"/>
          <p:cNvSpPr txBox="1"/>
          <p:nvPr/>
        </p:nvSpPr>
        <p:spPr>
          <a:xfrm>
            <a:off x="510832" y="1889198"/>
            <a:ext cx="3484879" cy="977900"/>
          </a:xfrm>
          <a:prstGeom prst="rect">
            <a:avLst/>
          </a:prstGeom>
        </p:spPr>
        <p:txBody>
          <a:bodyPr vert="horz" wrap="square" lIns="0" tIns="17145" rIns="0" bIns="0" rtlCol="0">
            <a:spAutoFit/>
          </a:bodyPr>
          <a:lstStyle/>
          <a:p>
            <a:pPr marL="379095" algn="ctr">
              <a:lnSpc>
                <a:spcPct val="100000"/>
              </a:lnSpc>
              <a:spcBef>
                <a:spcPts val="135"/>
              </a:spcBef>
            </a:pPr>
            <a:r>
              <a:rPr sz="1400" spc="10" dirty="0">
                <a:latin typeface="TeXGyreTermes"/>
                <a:cs typeface="TeXGyreTermes"/>
              </a:rPr>
              <a:t>sin</a:t>
            </a:r>
            <a:r>
              <a:rPr sz="1400" spc="10" dirty="0">
                <a:latin typeface="IPAexGothic"/>
                <a:cs typeface="IPAexGothic"/>
              </a:rPr>
              <a:t>(</a:t>
            </a:r>
            <a:r>
              <a:rPr sz="1400" spc="10" dirty="0">
                <a:latin typeface="TeXGyreTermes"/>
                <a:cs typeface="TeXGyreTermes"/>
              </a:rPr>
              <a:t>2</a:t>
            </a:r>
            <a:r>
              <a:rPr sz="1400" i="1" spc="10" dirty="0">
                <a:latin typeface="TeXGyreTermes"/>
                <a:cs typeface="TeXGyreTermes"/>
              </a:rPr>
              <a:t>x</a:t>
            </a:r>
            <a:r>
              <a:rPr sz="1400" spc="10" dirty="0">
                <a:latin typeface="IPAexGothic"/>
                <a:cs typeface="IPAexGothic"/>
              </a:rPr>
              <a:t>) </a:t>
            </a:r>
            <a:r>
              <a:rPr sz="1400" spc="20" dirty="0">
                <a:latin typeface="UKIJ Kufi Chiwer"/>
                <a:cs typeface="UKIJ Kufi Chiwer"/>
              </a:rPr>
              <a:t>= </a:t>
            </a:r>
            <a:r>
              <a:rPr sz="1400" spc="15" dirty="0">
                <a:latin typeface="TeXGyreTermes"/>
                <a:cs typeface="TeXGyreTermes"/>
              </a:rPr>
              <a:t>2 </a:t>
            </a:r>
            <a:r>
              <a:rPr sz="1400" spc="10" dirty="0">
                <a:latin typeface="TeXGyreTermes"/>
                <a:cs typeface="TeXGyreTermes"/>
              </a:rPr>
              <a:t>sin</a:t>
            </a:r>
            <a:r>
              <a:rPr sz="1400" spc="10" dirty="0">
                <a:latin typeface="IPAexGothic"/>
                <a:cs typeface="IPAexGothic"/>
              </a:rPr>
              <a:t>(</a:t>
            </a:r>
            <a:r>
              <a:rPr sz="1400" i="1" spc="10" dirty="0">
                <a:latin typeface="TeXGyreTermes"/>
                <a:cs typeface="TeXGyreTermes"/>
              </a:rPr>
              <a:t>x</a:t>
            </a:r>
            <a:r>
              <a:rPr sz="1400" spc="10" dirty="0">
                <a:latin typeface="IPAexGothic"/>
                <a:cs typeface="IPAexGothic"/>
              </a:rPr>
              <a:t>)</a:t>
            </a:r>
            <a:r>
              <a:rPr sz="1400" spc="-280" dirty="0">
                <a:latin typeface="IPAexGothic"/>
                <a:cs typeface="IPAexGothic"/>
              </a:rPr>
              <a:t> </a:t>
            </a:r>
            <a:r>
              <a:rPr sz="1400" spc="10" dirty="0">
                <a:latin typeface="TeXGyreTermes"/>
                <a:cs typeface="TeXGyreTermes"/>
              </a:rPr>
              <a:t>cos</a:t>
            </a:r>
            <a:r>
              <a:rPr sz="1400" spc="10" dirty="0">
                <a:latin typeface="IPAexGothic"/>
                <a:cs typeface="IPAexGothic"/>
              </a:rPr>
              <a:t>(</a:t>
            </a:r>
            <a:r>
              <a:rPr sz="1400" i="1" spc="10" dirty="0">
                <a:latin typeface="TeXGyreTermes"/>
                <a:cs typeface="TeXGyreTermes"/>
              </a:rPr>
              <a:t>x</a:t>
            </a:r>
            <a:r>
              <a:rPr sz="1400" spc="10" dirty="0">
                <a:latin typeface="IPAexGothic"/>
                <a:cs typeface="IPAexGothic"/>
              </a:rPr>
              <a:t>)</a:t>
            </a:r>
            <a:endParaRPr sz="1400" dirty="0">
              <a:latin typeface="IPAexGothic"/>
              <a:cs typeface="IPAexGothic"/>
            </a:endParaRPr>
          </a:p>
          <a:p>
            <a:pPr marL="125730" indent="-113664">
              <a:lnSpc>
                <a:spcPct val="100000"/>
              </a:lnSpc>
              <a:spcBef>
                <a:spcPts val="1205"/>
              </a:spcBef>
              <a:buClr>
                <a:srgbClr val="2A4665"/>
              </a:buClr>
              <a:buSzPct val="71428"/>
              <a:buChar char="•"/>
              <a:tabLst>
                <a:tab pos="126364" algn="l"/>
              </a:tabLst>
            </a:pPr>
            <a:r>
              <a:rPr sz="1400" dirty="0" err="1">
                <a:latin typeface="TeXGyreTermes"/>
                <a:cs typeface="TeXGyreTermes"/>
              </a:rPr>
              <a:t>Komplexa</a:t>
            </a:r>
            <a:r>
              <a:rPr sz="1400" dirty="0">
                <a:latin typeface="TeXGyreTermes"/>
                <a:cs typeface="TeXGyreTermes"/>
              </a:rPr>
              <a:t> </a:t>
            </a:r>
            <a:r>
              <a:rPr sz="1400" spc="10" dirty="0" err="1">
                <a:latin typeface="TeXGyreTermes"/>
                <a:cs typeface="TeXGyreTermes"/>
              </a:rPr>
              <a:t>tal</a:t>
            </a:r>
            <a:endParaRPr lang="pl-PL" sz="1400" dirty="0">
              <a:latin typeface="TeXGyreTermes"/>
              <a:cs typeface="TeXGyreTermes"/>
            </a:endParaRPr>
          </a:p>
          <a:p>
            <a:pPr marL="379095" algn="ctr">
              <a:lnSpc>
                <a:spcPct val="100000"/>
              </a:lnSpc>
              <a:spcBef>
                <a:spcPts val="1210"/>
              </a:spcBef>
            </a:pPr>
            <a:r>
              <a:rPr lang="pl-PL" sz="1400" i="1" spc="10" dirty="0">
                <a:latin typeface="TeXGyreTermes"/>
                <a:cs typeface="TeXGyreTermes"/>
              </a:rPr>
              <a:t>z</a:t>
            </a:r>
            <a:r>
              <a:rPr lang="pl-PL" sz="1400" i="1" spc="35" dirty="0">
                <a:latin typeface="TeXGyreTermes"/>
                <a:cs typeface="TeXGyreTermes"/>
              </a:rPr>
              <a:t> </a:t>
            </a:r>
            <a:r>
              <a:rPr lang="pl-PL" sz="1400" spc="20" dirty="0">
                <a:latin typeface="UKIJ Kufi Chiwer"/>
                <a:cs typeface="UKIJ Kufi Chiwer"/>
              </a:rPr>
              <a:t>=</a:t>
            </a:r>
            <a:r>
              <a:rPr lang="pl-PL" sz="1400" dirty="0">
                <a:latin typeface="UKIJ Kufi Chiwer"/>
                <a:cs typeface="UKIJ Kufi Chiwer"/>
              </a:rPr>
              <a:t> </a:t>
            </a:r>
            <a:r>
              <a:rPr lang="pl-PL" sz="1400" i="1" spc="15" dirty="0">
                <a:latin typeface="TeXGyreTermes"/>
                <a:cs typeface="TeXGyreTermes"/>
              </a:rPr>
              <a:t>a</a:t>
            </a:r>
            <a:r>
              <a:rPr lang="pl-PL" sz="1400" i="1" spc="-40" dirty="0">
                <a:latin typeface="TeXGyreTermes"/>
                <a:cs typeface="TeXGyreTermes"/>
              </a:rPr>
              <a:t> </a:t>
            </a:r>
            <a:r>
              <a:rPr lang="pl-PL" sz="1400" spc="20" dirty="0">
                <a:latin typeface="UKIJ Kufi Chiwer"/>
                <a:cs typeface="UKIJ Kufi Chiwer"/>
              </a:rPr>
              <a:t>+</a:t>
            </a:r>
            <a:r>
              <a:rPr lang="pl-PL" sz="1400" spc="-80" dirty="0">
                <a:latin typeface="UKIJ Kufi Chiwer"/>
                <a:cs typeface="UKIJ Kufi Chiwer"/>
              </a:rPr>
              <a:t> </a:t>
            </a:r>
            <a:r>
              <a:rPr lang="pl-PL" sz="1400" i="1" spc="10" dirty="0">
                <a:latin typeface="TeXGyreTermes"/>
                <a:cs typeface="TeXGyreTermes"/>
              </a:rPr>
              <a:t>bi</a:t>
            </a:r>
            <a:r>
              <a:rPr lang="pl-PL" sz="1400" i="1" spc="40" dirty="0">
                <a:latin typeface="TeXGyreTermes"/>
                <a:cs typeface="TeXGyreTermes"/>
              </a:rPr>
              <a:t> </a:t>
            </a:r>
            <a:r>
              <a:rPr lang="pl-PL" sz="1400" spc="20" dirty="0">
                <a:latin typeface="UKIJ Kufi Chiwer"/>
                <a:cs typeface="UKIJ Kufi Chiwer"/>
              </a:rPr>
              <a:t>=</a:t>
            </a:r>
            <a:r>
              <a:rPr lang="pl-PL" sz="1400" spc="60" dirty="0">
                <a:latin typeface="UKIJ Kufi Chiwer"/>
                <a:cs typeface="UKIJ Kufi Chiwer"/>
              </a:rPr>
              <a:t> </a:t>
            </a:r>
            <a:r>
              <a:rPr lang="pl-PL" sz="1400" spc="45" dirty="0">
                <a:latin typeface="IPAexGothic"/>
                <a:cs typeface="IPAexGothic"/>
              </a:rPr>
              <a:t>|</a:t>
            </a:r>
            <a:r>
              <a:rPr lang="pl-PL" sz="1400" i="1" spc="45" dirty="0">
                <a:latin typeface="TeXGyreTermes"/>
                <a:cs typeface="TeXGyreTermes"/>
              </a:rPr>
              <a:t>z</a:t>
            </a:r>
            <a:r>
              <a:rPr lang="pl-PL" sz="1400" spc="45" dirty="0">
                <a:latin typeface="IPAexGothic"/>
                <a:cs typeface="IPAexGothic"/>
              </a:rPr>
              <a:t>|</a:t>
            </a:r>
            <a:r>
              <a:rPr lang="pl-PL" sz="1400" spc="-90" dirty="0">
                <a:latin typeface="IPAexGothic"/>
                <a:cs typeface="IPAexGothic"/>
              </a:rPr>
              <a:t> </a:t>
            </a:r>
            <a:r>
              <a:rPr lang="pl-PL" sz="1400" spc="10" dirty="0">
                <a:latin typeface="IPAexGothic"/>
                <a:cs typeface="IPAexGothic"/>
              </a:rPr>
              <a:t>(</a:t>
            </a:r>
            <a:r>
              <a:rPr lang="pl-PL" sz="1400" spc="10" dirty="0">
                <a:latin typeface="TeXGyreTermes"/>
                <a:cs typeface="TeXGyreTermes"/>
              </a:rPr>
              <a:t>cos</a:t>
            </a:r>
            <a:r>
              <a:rPr lang="pl-PL" sz="1400" spc="10" dirty="0">
                <a:latin typeface="IPAexGothic"/>
                <a:cs typeface="IPAexGothic"/>
              </a:rPr>
              <a:t>(</a:t>
            </a:r>
            <a:r>
              <a:rPr lang="pl-PL" sz="1400" spc="10" dirty="0">
                <a:latin typeface="TeXGyreTermes"/>
                <a:cs typeface="TeXGyreTermes"/>
              </a:rPr>
              <a:t>arg</a:t>
            </a:r>
            <a:r>
              <a:rPr lang="pl-PL" sz="1400" spc="10" dirty="0">
                <a:latin typeface="IPAexGothic"/>
                <a:cs typeface="IPAexGothic"/>
              </a:rPr>
              <a:t>(</a:t>
            </a:r>
            <a:r>
              <a:rPr lang="pl-PL" sz="1400" i="1" spc="10" dirty="0">
                <a:latin typeface="TeXGyreTermes"/>
                <a:cs typeface="TeXGyreTermes"/>
              </a:rPr>
              <a:t>z</a:t>
            </a:r>
            <a:r>
              <a:rPr lang="pl-PL" sz="1400" spc="10" dirty="0">
                <a:latin typeface="IPAexGothic"/>
                <a:cs typeface="IPAexGothic"/>
              </a:rPr>
              <a:t>))</a:t>
            </a:r>
            <a:r>
              <a:rPr lang="pl-PL" sz="1400" spc="-65" dirty="0">
                <a:latin typeface="IPAexGothic"/>
                <a:cs typeface="IPAexGothic"/>
              </a:rPr>
              <a:t> </a:t>
            </a:r>
            <a:r>
              <a:rPr lang="pl-PL" sz="1400" spc="20" dirty="0">
                <a:latin typeface="UKIJ Kufi Chiwer"/>
                <a:cs typeface="UKIJ Kufi Chiwer"/>
              </a:rPr>
              <a:t>+</a:t>
            </a:r>
            <a:r>
              <a:rPr lang="pl-PL" sz="1400" spc="-80" dirty="0">
                <a:latin typeface="UKIJ Kufi Chiwer"/>
                <a:cs typeface="UKIJ Kufi Chiwer"/>
              </a:rPr>
              <a:t> </a:t>
            </a:r>
            <a:r>
              <a:rPr lang="pl-PL" sz="1400" i="1" spc="5" dirty="0">
                <a:latin typeface="TeXGyreTermes"/>
                <a:cs typeface="TeXGyreTermes"/>
              </a:rPr>
              <a:t>i</a:t>
            </a:r>
            <a:r>
              <a:rPr lang="pl-PL" sz="1400" i="1" spc="-114" dirty="0">
                <a:latin typeface="TeXGyreTermes"/>
                <a:cs typeface="TeXGyreTermes"/>
              </a:rPr>
              <a:t> </a:t>
            </a:r>
            <a:r>
              <a:rPr lang="pl-PL" sz="1400" spc="10" dirty="0">
                <a:latin typeface="TeXGyreTermes"/>
                <a:cs typeface="TeXGyreTermes"/>
              </a:rPr>
              <a:t>sin</a:t>
            </a:r>
            <a:r>
              <a:rPr lang="pl-PL" sz="1400" spc="10" dirty="0">
                <a:latin typeface="IPAexGothic"/>
                <a:cs typeface="IPAexGothic"/>
              </a:rPr>
              <a:t>(</a:t>
            </a:r>
            <a:r>
              <a:rPr lang="pl-PL" sz="1400" spc="10" dirty="0">
                <a:latin typeface="TeXGyreTermes"/>
                <a:cs typeface="TeXGyreTermes"/>
              </a:rPr>
              <a:t>arg</a:t>
            </a:r>
            <a:r>
              <a:rPr lang="pl-PL" sz="1400" spc="10" dirty="0">
                <a:latin typeface="IPAexGothic"/>
                <a:cs typeface="IPAexGothic"/>
              </a:rPr>
              <a:t>(</a:t>
            </a:r>
            <a:r>
              <a:rPr lang="pl-PL" sz="1400" i="1" spc="10" dirty="0">
                <a:latin typeface="TeXGyreTermes"/>
                <a:cs typeface="TeXGyreTermes"/>
              </a:rPr>
              <a:t>z</a:t>
            </a:r>
            <a:r>
              <a:rPr lang="pl-PL" sz="1400" spc="10" dirty="0">
                <a:latin typeface="IPAexGothic"/>
                <a:cs typeface="IPAexGothic"/>
              </a:rPr>
              <a:t>)))</a:t>
            </a:r>
            <a:endParaRPr lang="pl-PL" sz="1400" dirty="0">
              <a:latin typeface="IPAexGothic"/>
              <a:cs typeface="IPAexGothic"/>
            </a:endParaRPr>
          </a:p>
        </p:txBody>
      </p:sp>
      <p:sp>
        <p:nvSpPr>
          <p:cNvPr id="5" name="object 5"/>
          <p:cNvSpPr/>
          <p:nvPr/>
        </p:nvSpPr>
        <p:spPr>
          <a:xfrm>
            <a:off x="0" y="3297378"/>
            <a:ext cx="4608195" cy="18415"/>
          </a:xfrm>
          <a:custGeom>
            <a:avLst/>
            <a:gdLst/>
            <a:ahLst/>
            <a:cxnLst/>
            <a:rect l="l" t="t" r="r" b="b"/>
            <a:pathLst>
              <a:path w="4608195" h="18414">
                <a:moveTo>
                  <a:pt x="0" y="18000"/>
                </a:moveTo>
                <a:lnTo>
                  <a:pt x="0" y="0"/>
                </a:lnTo>
                <a:lnTo>
                  <a:pt x="4608055" y="0"/>
                </a:lnTo>
                <a:lnTo>
                  <a:pt x="4608055" y="18000"/>
                </a:lnTo>
                <a:lnTo>
                  <a:pt x="0" y="18000"/>
                </a:lnTo>
                <a:close/>
              </a:path>
            </a:pathLst>
          </a:custGeom>
          <a:solidFill>
            <a:srgbClr val="2A4665"/>
          </a:solidFill>
        </p:spPr>
        <p:txBody>
          <a:bodyPr wrap="square" lIns="0" tIns="0" rIns="0" bIns="0" rtlCol="0"/>
          <a:lstStyle/>
          <a:p>
            <a:endParaRPr/>
          </a:p>
        </p:txBody>
      </p:sp>
      <p:sp>
        <p:nvSpPr>
          <p:cNvPr id="6" name="object 6"/>
          <p:cNvSpPr txBox="1">
            <a:spLocks noGrp="1"/>
          </p:cNvSpPr>
          <p:nvPr>
            <p:ph type="title"/>
          </p:nvPr>
        </p:nvSpPr>
        <p:spPr>
          <a:xfrm>
            <a:off x="59296" y="40281"/>
            <a:ext cx="602615" cy="244475"/>
          </a:xfrm>
          <a:prstGeom prst="rect">
            <a:avLst/>
          </a:prstGeom>
        </p:spPr>
        <p:txBody>
          <a:bodyPr vert="horz" wrap="square" lIns="0" tIns="17145" rIns="0" bIns="0" rtlCol="0">
            <a:spAutoFit/>
          </a:bodyPr>
          <a:lstStyle/>
          <a:p>
            <a:pPr marL="12700">
              <a:lnSpc>
                <a:spcPct val="100000"/>
              </a:lnSpc>
              <a:spcBef>
                <a:spcPts val="135"/>
              </a:spcBef>
            </a:pPr>
            <a:r>
              <a:rPr sz="1400" b="0" spc="45" dirty="0">
                <a:latin typeface="Cantarell"/>
                <a:cs typeface="Cantarell"/>
              </a:rPr>
              <a:t>Just</a:t>
            </a:r>
            <a:r>
              <a:rPr sz="1400" b="0" spc="-55" dirty="0">
                <a:latin typeface="Cantarell"/>
                <a:cs typeface="Cantarell"/>
              </a:rPr>
              <a:t> </a:t>
            </a:r>
            <a:r>
              <a:rPr sz="1400" b="0" spc="-5" dirty="0">
                <a:latin typeface="Cantarell"/>
                <a:cs typeface="Cantarell"/>
              </a:rPr>
              <a:t>nu</a:t>
            </a:r>
            <a:endParaRPr sz="1400">
              <a:latin typeface="Cantarell"/>
              <a:cs typeface="Cantarell"/>
            </a:endParaRPr>
          </a:p>
        </p:txBody>
      </p:sp>
      <p:sp>
        <p:nvSpPr>
          <p:cNvPr id="7" name="object 7"/>
          <p:cNvSpPr txBox="1">
            <a:spLocks noGrp="1"/>
          </p:cNvSpPr>
          <p:nvPr>
            <p:ph type="sldNum" sz="quarter" idx="7"/>
          </p:nvPr>
        </p:nvSpPr>
        <p:spPr>
          <a:xfrm>
            <a:off x="64998" y="3276302"/>
            <a:ext cx="2219325" cy="157094"/>
          </a:xfrm>
          <a:prstGeom prst="rect">
            <a:avLst/>
          </a:prstGeom>
        </p:spPr>
        <p:txBody>
          <a:bodyPr vert="horz" wrap="square" lIns="0" tIns="18415" rIns="0" bIns="0" rtlCol="0">
            <a:spAutoFit/>
          </a:bodyPr>
          <a:lstStyle/>
          <a:p>
            <a:pPr marL="38100">
              <a:lnSpc>
                <a:spcPct val="100000"/>
              </a:lnSpc>
              <a:spcBef>
                <a:spcPts val="145"/>
              </a:spcBef>
            </a:pPr>
            <a:r>
              <a:rPr lang="sv-SE" spc="20" dirty="0"/>
              <a:t>2</a:t>
            </a:r>
            <a:r>
              <a:rPr spc="20" dirty="0"/>
              <a:t>/</a:t>
            </a:r>
            <a:r>
              <a:rPr lang="sv-SE" spc="20" dirty="0"/>
              <a:t>8 </a:t>
            </a:r>
            <a:r>
              <a:rPr spc="20" dirty="0" err="1"/>
              <a:t>Inledande</a:t>
            </a:r>
            <a:r>
              <a:rPr spc="20" dirty="0"/>
              <a:t> </a:t>
            </a:r>
            <a:r>
              <a:rPr spc="5" dirty="0"/>
              <a:t>ingenjörskurs </a:t>
            </a:r>
            <a:r>
              <a:rPr spc="-20" dirty="0"/>
              <a:t>i </a:t>
            </a:r>
            <a:r>
              <a:rPr spc="5" dirty="0"/>
              <a:t>teknisk</a:t>
            </a:r>
            <a:r>
              <a:rPr spc="-70" dirty="0"/>
              <a:t> </a:t>
            </a:r>
            <a:r>
              <a:rPr spc="10" dirty="0"/>
              <a:t>fysik</a:t>
            </a:r>
          </a:p>
        </p:txBody>
      </p:sp>
      <p:sp>
        <p:nvSpPr>
          <p:cNvPr id="8" name="object 8"/>
          <p:cNvSpPr txBox="1">
            <a:spLocks noGrp="1"/>
          </p:cNvSpPr>
          <p:nvPr>
            <p:ph type="ftr" sz="quarter" idx="5"/>
          </p:nvPr>
        </p:nvSpPr>
        <p:spPr>
          <a:prstGeom prst="rect">
            <a:avLst/>
          </a:prstGeom>
        </p:spPr>
        <p:txBody>
          <a:bodyPr vert="horz" wrap="square" lIns="0" tIns="18415" rIns="0" bIns="0" rtlCol="0">
            <a:spAutoFit/>
          </a:bodyPr>
          <a:lstStyle/>
          <a:p>
            <a:pPr marL="12700">
              <a:lnSpc>
                <a:spcPct val="100000"/>
              </a:lnSpc>
              <a:spcBef>
                <a:spcPts val="145"/>
              </a:spcBef>
            </a:pPr>
            <a:r>
              <a:rPr dirty="0"/>
              <a:t>Matematik </a:t>
            </a:r>
            <a:r>
              <a:rPr spc="5" dirty="0"/>
              <a:t>på</a:t>
            </a:r>
            <a:r>
              <a:rPr spc="-55" dirty="0"/>
              <a:t> </a:t>
            </a:r>
            <a:r>
              <a:rPr spc="5" dirty="0"/>
              <a:t>universitetet</a:t>
            </a:r>
          </a:p>
        </p:txBody>
      </p:sp>
      <p:sp>
        <p:nvSpPr>
          <p:cNvPr id="9" name="textruta 8">
            <a:extLst>
              <a:ext uri="{FF2B5EF4-FFF2-40B4-BE49-F238E27FC236}">
                <a16:creationId xmlns:a16="http://schemas.microsoft.com/office/drawing/2014/main" id="{E861F477-11D6-4B50-BA9B-AE7764F550B5}"/>
              </a:ext>
            </a:extLst>
          </p:cNvPr>
          <p:cNvSpPr txBox="1"/>
          <p:nvPr/>
        </p:nvSpPr>
        <p:spPr>
          <a:xfrm>
            <a:off x="15271" y="386203"/>
            <a:ext cx="4592924" cy="369332"/>
          </a:xfrm>
          <a:prstGeom prst="rect">
            <a:avLst/>
          </a:prstGeom>
          <a:noFill/>
        </p:spPr>
        <p:txBody>
          <a:bodyPr wrap="none" rtlCol="0">
            <a:spAutoFit/>
          </a:bodyPr>
          <a:lstStyle/>
          <a:p>
            <a:pPr marL="285750" indent="-285750">
              <a:buFont typeface="Arial" panose="020B0604020202020204" pitchFamily="34" charset="0"/>
              <a:buChar char="•"/>
            </a:pPr>
            <a:r>
              <a:rPr lang="sv-SE" dirty="0"/>
              <a:t>Träning inför framtiden – Lära sig grunderna</a:t>
            </a:r>
          </a:p>
        </p:txBody>
      </p:sp>
    </p:spTree>
  </p:cSld>
  <p:clrMapOvr>
    <a:masterClrMapping/>
  </p:clrMapOvr>
  <p:transition>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55416" y="589915"/>
            <a:ext cx="3927818" cy="2374368"/>
          </a:xfrm>
          <a:prstGeom prst="rect">
            <a:avLst/>
          </a:prstGeom>
        </p:spPr>
        <p:txBody>
          <a:bodyPr vert="horz" wrap="square" lIns="0" tIns="17145" rIns="0" bIns="0" rtlCol="0">
            <a:spAutoFit/>
          </a:bodyPr>
          <a:lstStyle/>
          <a:p>
            <a:pPr marL="125730" indent="-113664">
              <a:lnSpc>
                <a:spcPct val="100000"/>
              </a:lnSpc>
              <a:spcBef>
                <a:spcPts val="135"/>
              </a:spcBef>
              <a:buClr>
                <a:srgbClr val="2A4665"/>
              </a:buClr>
              <a:buSzPct val="71428"/>
              <a:buChar char="•"/>
              <a:tabLst>
                <a:tab pos="126364" algn="l"/>
              </a:tabLst>
            </a:pPr>
            <a:r>
              <a:rPr lang="sv-SE" sz="1400" spc="-10" dirty="0">
                <a:latin typeface="TeXGyreTermes"/>
                <a:cs typeface="TeXGyreTermes"/>
              </a:rPr>
              <a:t>I fysiken används matematiken för att lösa problem</a:t>
            </a:r>
          </a:p>
          <a:p>
            <a:pPr marL="582930" lvl="1" indent="-113664">
              <a:spcBef>
                <a:spcPts val="135"/>
              </a:spcBef>
              <a:buClr>
                <a:srgbClr val="2A4665"/>
              </a:buClr>
              <a:buSzPct val="71428"/>
              <a:buChar char="•"/>
              <a:tabLst>
                <a:tab pos="126364" algn="l"/>
              </a:tabLst>
            </a:pPr>
            <a:r>
              <a:rPr lang="sv-SE" sz="1200" spc="-10" dirty="0">
                <a:latin typeface="TeXGyreTermes"/>
                <a:cs typeface="TeXGyreTermes"/>
              </a:rPr>
              <a:t>Vårt främsta verktyg</a:t>
            </a:r>
          </a:p>
          <a:p>
            <a:pPr marL="582930" lvl="1" indent="-113664">
              <a:spcBef>
                <a:spcPts val="135"/>
              </a:spcBef>
              <a:buClr>
                <a:srgbClr val="2A4665"/>
              </a:buClr>
              <a:buSzPct val="71428"/>
              <a:buChar char="•"/>
              <a:tabLst>
                <a:tab pos="126364" algn="l"/>
              </a:tabLst>
            </a:pPr>
            <a:r>
              <a:rPr lang="sv-SE" sz="1200" spc="-10" dirty="0">
                <a:latin typeface="TeXGyreTermes"/>
                <a:cs typeface="TeXGyreTermes"/>
              </a:rPr>
              <a:t>Problemformulering –&gt; Matematik -&gt; Lösning</a:t>
            </a:r>
            <a:endParaRPr sz="1350" dirty="0">
              <a:latin typeface="TeXGyreTermes"/>
              <a:cs typeface="TeXGyreTermes"/>
            </a:endParaRPr>
          </a:p>
          <a:p>
            <a:pPr marL="125730" indent="-113664">
              <a:lnSpc>
                <a:spcPct val="100000"/>
              </a:lnSpc>
              <a:buClr>
                <a:srgbClr val="2A4665"/>
              </a:buClr>
              <a:buSzPct val="71428"/>
              <a:buChar char="•"/>
              <a:tabLst>
                <a:tab pos="126364" algn="l"/>
              </a:tabLst>
            </a:pPr>
            <a:r>
              <a:rPr sz="1400" spc="10" dirty="0" err="1">
                <a:latin typeface="TeXGyreTermes"/>
                <a:cs typeface="TeXGyreTermes"/>
              </a:rPr>
              <a:t>Gymnasi</a:t>
            </a:r>
            <a:r>
              <a:rPr lang="sv-SE" sz="1400" spc="10" dirty="0" err="1">
                <a:latin typeface="TeXGyreTermes"/>
                <a:cs typeface="TeXGyreTermes"/>
              </a:rPr>
              <a:t>efysik</a:t>
            </a:r>
            <a:endParaRPr lang="sv-SE" sz="1400" spc="10" dirty="0">
              <a:latin typeface="TeXGyreTermes"/>
              <a:cs typeface="TeXGyreTermes"/>
            </a:endParaRPr>
          </a:p>
          <a:p>
            <a:pPr marL="582930" lvl="1" indent="-113664">
              <a:buClr>
                <a:srgbClr val="2A4665"/>
              </a:buClr>
              <a:buSzPct val="71428"/>
              <a:buChar char="•"/>
              <a:tabLst>
                <a:tab pos="126364" algn="l"/>
              </a:tabLst>
            </a:pPr>
            <a:r>
              <a:rPr lang="sv-SE" sz="1200" spc="10" dirty="0">
                <a:latin typeface="TeXGyreTermes"/>
                <a:cs typeface="TeXGyreTermes"/>
              </a:rPr>
              <a:t>Formelblad</a:t>
            </a:r>
          </a:p>
          <a:p>
            <a:pPr marL="582930" lvl="1" indent="-113664">
              <a:buClr>
                <a:srgbClr val="2A4665"/>
              </a:buClr>
              <a:buSzPct val="71428"/>
              <a:buChar char="•"/>
              <a:tabLst>
                <a:tab pos="126364" algn="l"/>
              </a:tabLst>
            </a:pPr>
            <a:r>
              <a:rPr lang="sv-SE" sz="1200" spc="10" dirty="0">
                <a:latin typeface="TeXGyreTermes"/>
                <a:cs typeface="TeXGyreTermes"/>
              </a:rPr>
              <a:t>Endast endimensionella problem</a:t>
            </a:r>
            <a:endParaRPr sz="1200" dirty="0">
              <a:latin typeface="TeXGyreTermes"/>
              <a:cs typeface="TeXGyreTermes"/>
            </a:endParaRPr>
          </a:p>
          <a:p>
            <a:pPr marL="171450" indent="-171450">
              <a:spcBef>
                <a:spcPts val="25"/>
              </a:spcBef>
              <a:buClr>
                <a:srgbClr val="2A4665"/>
              </a:buClr>
              <a:buFont typeface="Arial" panose="020B0604020202020204" pitchFamily="34" charset="0"/>
              <a:buChar char="•"/>
            </a:pPr>
            <a:r>
              <a:rPr lang="sv-SE" sz="1400" spc="10" dirty="0">
                <a:latin typeface="TeXGyreTermes"/>
                <a:cs typeface="TeXGyreTermes"/>
              </a:rPr>
              <a:t>Universitetet</a:t>
            </a:r>
          </a:p>
          <a:p>
            <a:pPr marL="628650" lvl="1" indent="-171450">
              <a:spcBef>
                <a:spcPts val="25"/>
              </a:spcBef>
              <a:buClr>
                <a:srgbClr val="2A4665"/>
              </a:buClr>
              <a:buFont typeface="Arial" panose="020B0604020202020204" pitchFamily="34" charset="0"/>
              <a:buChar char="•"/>
            </a:pPr>
            <a:r>
              <a:rPr lang="sv-SE" sz="1200" spc="10" dirty="0">
                <a:latin typeface="TeXGyreTermes"/>
                <a:cs typeface="TeXGyreTermes"/>
              </a:rPr>
              <a:t>Flerdimensionella problem</a:t>
            </a:r>
          </a:p>
          <a:p>
            <a:pPr marL="628650" lvl="1" indent="-171450">
              <a:spcBef>
                <a:spcPts val="25"/>
              </a:spcBef>
              <a:buClr>
                <a:srgbClr val="2A4665"/>
              </a:buClr>
              <a:buFont typeface="Arial" panose="020B0604020202020204" pitchFamily="34" charset="0"/>
              <a:buChar char="•"/>
            </a:pPr>
            <a:r>
              <a:rPr lang="sv-SE" sz="1200" spc="10" dirty="0">
                <a:latin typeface="TeXGyreTermes"/>
                <a:cs typeface="TeXGyreTermes"/>
              </a:rPr>
              <a:t>Komplicerade problem </a:t>
            </a:r>
          </a:p>
          <a:p>
            <a:pPr marL="1085850" lvl="2" indent="-171450">
              <a:spcBef>
                <a:spcPts val="25"/>
              </a:spcBef>
              <a:buClr>
                <a:srgbClr val="2A4665"/>
              </a:buClr>
              <a:buFont typeface="Arial" panose="020B0604020202020204" pitchFamily="34" charset="0"/>
              <a:buChar char="•"/>
            </a:pPr>
            <a:r>
              <a:rPr lang="sv-SE" sz="1200" spc="10" dirty="0">
                <a:latin typeface="TeXGyreTermes"/>
                <a:cs typeface="TeXGyreTermes"/>
              </a:rPr>
              <a:t>Kräver fler matematiska verktyg</a:t>
            </a:r>
          </a:p>
          <a:p>
            <a:pPr marL="628650" lvl="1" indent="-171450">
              <a:spcBef>
                <a:spcPts val="25"/>
              </a:spcBef>
              <a:buClr>
                <a:srgbClr val="2A4665"/>
              </a:buClr>
              <a:buFont typeface="Arial" panose="020B0604020202020204" pitchFamily="34" charset="0"/>
              <a:buChar char="•"/>
            </a:pPr>
            <a:endParaRPr lang="sv-SE" sz="1200" spc="10" dirty="0">
              <a:latin typeface="TeXGyreTermes"/>
              <a:cs typeface="TeXGyreTermes"/>
            </a:endParaRPr>
          </a:p>
          <a:p>
            <a:pPr>
              <a:lnSpc>
                <a:spcPct val="100000"/>
              </a:lnSpc>
              <a:spcBef>
                <a:spcPts val="25"/>
              </a:spcBef>
              <a:buClr>
                <a:srgbClr val="2A4665"/>
              </a:buClr>
            </a:pPr>
            <a:endParaRPr sz="1350" dirty="0">
              <a:latin typeface="TeXGyreTermes"/>
              <a:cs typeface="TeXGyreTermes"/>
            </a:endParaRPr>
          </a:p>
        </p:txBody>
      </p:sp>
      <p:sp>
        <p:nvSpPr>
          <p:cNvPr id="3" name="object 3"/>
          <p:cNvSpPr/>
          <p:nvPr/>
        </p:nvSpPr>
        <p:spPr>
          <a:xfrm>
            <a:off x="0" y="3297378"/>
            <a:ext cx="4608195" cy="18415"/>
          </a:xfrm>
          <a:custGeom>
            <a:avLst/>
            <a:gdLst/>
            <a:ahLst/>
            <a:cxnLst/>
            <a:rect l="l" t="t" r="r" b="b"/>
            <a:pathLst>
              <a:path w="4608195" h="18414">
                <a:moveTo>
                  <a:pt x="0" y="18000"/>
                </a:moveTo>
                <a:lnTo>
                  <a:pt x="0" y="0"/>
                </a:lnTo>
                <a:lnTo>
                  <a:pt x="4608055" y="0"/>
                </a:lnTo>
                <a:lnTo>
                  <a:pt x="4608055" y="18000"/>
                </a:lnTo>
                <a:lnTo>
                  <a:pt x="0" y="18000"/>
                </a:lnTo>
                <a:close/>
              </a:path>
            </a:pathLst>
          </a:custGeom>
          <a:solidFill>
            <a:srgbClr val="2A4665"/>
          </a:solidFill>
        </p:spPr>
        <p:txBody>
          <a:bodyPr wrap="square" lIns="0" tIns="0" rIns="0" bIns="0" rtlCol="0"/>
          <a:lstStyle/>
          <a:p>
            <a:endParaRPr/>
          </a:p>
        </p:txBody>
      </p:sp>
      <p:sp>
        <p:nvSpPr>
          <p:cNvPr id="4" name="object 4"/>
          <p:cNvSpPr txBox="1">
            <a:spLocks noGrp="1"/>
          </p:cNvSpPr>
          <p:nvPr>
            <p:ph type="title"/>
          </p:nvPr>
        </p:nvSpPr>
        <p:spPr>
          <a:xfrm>
            <a:off x="59296" y="40281"/>
            <a:ext cx="1597025" cy="244475"/>
          </a:xfrm>
          <a:prstGeom prst="rect">
            <a:avLst/>
          </a:prstGeom>
        </p:spPr>
        <p:txBody>
          <a:bodyPr vert="horz" wrap="square" lIns="0" tIns="17145" rIns="0" bIns="0" rtlCol="0">
            <a:spAutoFit/>
          </a:bodyPr>
          <a:lstStyle/>
          <a:p>
            <a:pPr marL="12700">
              <a:lnSpc>
                <a:spcPct val="100000"/>
              </a:lnSpc>
              <a:spcBef>
                <a:spcPts val="135"/>
              </a:spcBef>
            </a:pPr>
            <a:r>
              <a:rPr sz="1400" b="0" spc="35" dirty="0">
                <a:latin typeface="Cantarell"/>
                <a:cs typeface="Cantarell"/>
              </a:rPr>
              <a:t>Fysikens</a:t>
            </a:r>
            <a:r>
              <a:rPr sz="1400" b="0" spc="-50" dirty="0">
                <a:latin typeface="Cantarell"/>
                <a:cs typeface="Cantarell"/>
              </a:rPr>
              <a:t> </a:t>
            </a:r>
            <a:r>
              <a:rPr sz="1400" b="0" spc="10" dirty="0">
                <a:latin typeface="Cantarell"/>
                <a:cs typeface="Cantarell"/>
              </a:rPr>
              <a:t>matematik</a:t>
            </a:r>
            <a:endParaRPr sz="1400" dirty="0">
              <a:latin typeface="Cantarell"/>
              <a:cs typeface="Cantarell"/>
            </a:endParaRPr>
          </a:p>
        </p:txBody>
      </p:sp>
      <p:sp>
        <p:nvSpPr>
          <p:cNvPr id="5" name="object 5"/>
          <p:cNvSpPr txBox="1">
            <a:spLocks noGrp="1"/>
          </p:cNvSpPr>
          <p:nvPr>
            <p:ph type="sldNum" sz="quarter" idx="7"/>
          </p:nvPr>
        </p:nvSpPr>
        <p:spPr>
          <a:xfrm>
            <a:off x="64998" y="3276302"/>
            <a:ext cx="2219325" cy="157094"/>
          </a:xfrm>
          <a:prstGeom prst="rect">
            <a:avLst/>
          </a:prstGeom>
        </p:spPr>
        <p:txBody>
          <a:bodyPr vert="horz" wrap="square" lIns="0" tIns="18415" rIns="0" bIns="0" rtlCol="0">
            <a:spAutoFit/>
          </a:bodyPr>
          <a:lstStyle/>
          <a:p>
            <a:pPr marL="38100">
              <a:lnSpc>
                <a:spcPct val="100000"/>
              </a:lnSpc>
              <a:spcBef>
                <a:spcPts val="145"/>
              </a:spcBef>
            </a:pPr>
            <a:r>
              <a:rPr lang="sv-SE" spc="20" dirty="0"/>
              <a:t>3</a:t>
            </a:r>
            <a:r>
              <a:rPr spc="20" dirty="0"/>
              <a:t>/</a:t>
            </a:r>
            <a:r>
              <a:rPr lang="sv-SE" spc="20" dirty="0"/>
              <a:t>8 </a:t>
            </a:r>
            <a:r>
              <a:rPr spc="20" dirty="0" err="1"/>
              <a:t>Inledande</a:t>
            </a:r>
            <a:r>
              <a:rPr spc="20" dirty="0"/>
              <a:t> </a:t>
            </a:r>
            <a:r>
              <a:rPr spc="5" dirty="0"/>
              <a:t>ingenjörskurs </a:t>
            </a:r>
            <a:r>
              <a:rPr spc="-20" dirty="0"/>
              <a:t>i </a:t>
            </a:r>
            <a:r>
              <a:rPr spc="5" dirty="0"/>
              <a:t>teknisk</a:t>
            </a:r>
            <a:r>
              <a:rPr spc="-70" dirty="0"/>
              <a:t> </a:t>
            </a:r>
            <a:r>
              <a:rPr spc="10" dirty="0"/>
              <a:t>fysik</a:t>
            </a:r>
          </a:p>
        </p:txBody>
      </p:sp>
      <p:sp>
        <p:nvSpPr>
          <p:cNvPr id="6" name="object 6"/>
          <p:cNvSpPr txBox="1">
            <a:spLocks noGrp="1"/>
          </p:cNvSpPr>
          <p:nvPr>
            <p:ph type="ftr" sz="quarter" idx="5"/>
          </p:nvPr>
        </p:nvSpPr>
        <p:spPr>
          <a:prstGeom prst="rect">
            <a:avLst/>
          </a:prstGeom>
        </p:spPr>
        <p:txBody>
          <a:bodyPr vert="horz" wrap="square" lIns="0" tIns="18415" rIns="0" bIns="0" rtlCol="0">
            <a:spAutoFit/>
          </a:bodyPr>
          <a:lstStyle/>
          <a:p>
            <a:pPr marL="12700">
              <a:lnSpc>
                <a:spcPct val="100000"/>
              </a:lnSpc>
              <a:spcBef>
                <a:spcPts val="145"/>
              </a:spcBef>
            </a:pPr>
            <a:r>
              <a:rPr dirty="0"/>
              <a:t>Matematik </a:t>
            </a:r>
            <a:r>
              <a:rPr spc="5" dirty="0"/>
              <a:t>på</a:t>
            </a:r>
            <a:r>
              <a:rPr spc="-55" dirty="0"/>
              <a:t> </a:t>
            </a:r>
            <a:r>
              <a:rPr spc="5" dirty="0"/>
              <a:t>universitetet</a:t>
            </a:r>
          </a:p>
        </p:txBody>
      </p:sp>
    </p:spTree>
  </p:cSld>
  <p:clrMapOvr>
    <a:masterClrMapping/>
  </p:clrMapOvr>
  <p:transition>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10832" y="907780"/>
            <a:ext cx="2973705" cy="232756"/>
          </a:xfrm>
          <a:prstGeom prst="rect">
            <a:avLst/>
          </a:prstGeom>
        </p:spPr>
        <p:txBody>
          <a:bodyPr vert="horz" wrap="square" lIns="0" tIns="17145" rIns="0" bIns="0" rtlCol="0">
            <a:spAutoFit/>
          </a:bodyPr>
          <a:lstStyle/>
          <a:p>
            <a:pPr marL="125730" indent="-113664">
              <a:lnSpc>
                <a:spcPct val="100000"/>
              </a:lnSpc>
              <a:spcBef>
                <a:spcPts val="135"/>
              </a:spcBef>
              <a:buClr>
                <a:srgbClr val="2A4665"/>
              </a:buClr>
              <a:buSzPct val="71428"/>
              <a:buChar char="•"/>
              <a:tabLst>
                <a:tab pos="126364" algn="l"/>
              </a:tabLst>
            </a:pPr>
            <a:r>
              <a:rPr sz="1400" spc="5" dirty="0">
                <a:latin typeface="TeXGyreTermes"/>
                <a:cs typeface="TeXGyreTermes"/>
              </a:rPr>
              <a:t>Fysiken </a:t>
            </a:r>
            <a:r>
              <a:rPr sz="1400" spc="10" dirty="0">
                <a:latin typeface="TeXGyreTermes"/>
                <a:cs typeface="TeXGyreTermes"/>
              </a:rPr>
              <a:t>leder </a:t>
            </a:r>
            <a:r>
              <a:rPr sz="1400" spc="5" dirty="0">
                <a:latin typeface="TeXGyreTermes"/>
                <a:cs typeface="TeXGyreTermes"/>
              </a:rPr>
              <a:t>till</a:t>
            </a:r>
            <a:r>
              <a:rPr sz="1400" spc="-5" dirty="0">
                <a:latin typeface="TeXGyreTermes"/>
                <a:cs typeface="TeXGyreTermes"/>
              </a:rPr>
              <a:t> </a:t>
            </a:r>
            <a:r>
              <a:rPr sz="1400" spc="5" dirty="0">
                <a:latin typeface="TeXGyreTermes"/>
                <a:cs typeface="TeXGyreTermes"/>
              </a:rPr>
              <a:t>diff</a:t>
            </a:r>
            <a:r>
              <a:rPr lang="sv-SE" sz="1400" spc="5" dirty="0">
                <a:latin typeface="TeXGyreTermes"/>
                <a:cs typeface="TeXGyreTermes"/>
              </a:rPr>
              <a:t>e</a:t>
            </a:r>
            <a:r>
              <a:rPr sz="1400" spc="5" dirty="0" err="1">
                <a:latin typeface="TeXGyreTermes"/>
                <a:cs typeface="TeXGyreTermes"/>
              </a:rPr>
              <a:t>rentialekvationer</a:t>
            </a:r>
            <a:endParaRPr sz="1400" dirty="0">
              <a:latin typeface="TeXGyreTermes"/>
              <a:cs typeface="TeXGyreTermes"/>
            </a:endParaRPr>
          </a:p>
        </p:txBody>
      </p:sp>
      <p:sp>
        <p:nvSpPr>
          <p:cNvPr id="6" name="object 6"/>
          <p:cNvSpPr txBox="1"/>
          <p:nvPr/>
        </p:nvSpPr>
        <p:spPr>
          <a:xfrm>
            <a:off x="247650" y="1782358"/>
            <a:ext cx="3648418" cy="1058623"/>
          </a:xfrm>
          <a:prstGeom prst="rect">
            <a:avLst/>
          </a:prstGeom>
        </p:spPr>
        <p:txBody>
          <a:bodyPr vert="horz" wrap="square" lIns="0" tIns="17145" rIns="0" bIns="0" rtlCol="0">
            <a:spAutoFit/>
          </a:bodyPr>
          <a:lstStyle/>
          <a:p>
            <a:pPr marL="151130" indent="-113664">
              <a:lnSpc>
                <a:spcPct val="100000"/>
              </a:lnSpc>
              <a:spcBef>
                <a:spcPts val="135"/>
              </a:spcBef>
              <a:buClr>
                <a:srgbClr val="2A4665"/>
              </a:buClr>
              <a:buSzPct val="71428"/>
              <a:buChar char="•"/>
              <a:tabLst>
                <a:tab pos="151765" algn="l"/>
              </a:tabLst>
            </a:pPr>
            <a:r>
              <a:rPr sz="1400" spc="20" dirty="0">
                <a:latin typeface="TeXGyreTermes"/>
                <a:cs typeface="TeXGyreTermes"/>
              </a:rPr>
              <a:t>Med </a:t>
            </a:r>
            <a:r>
              <a:rPr sz="1400" spc="15" dirty="0">
                <a:latin typeface="TeXGyreTermes"/>
                <a:cs typeface="TeXGyreTermes"/>
              </a:rPr>
              <a:t>en</a:t>
            </a:r>
            <a:r>
              <a:rPr sz="1400" spc="-15" dirty="0">
                <a:latin typeface="TeXGyreTermes"/>
                <a:cs typeface="TeXGyreTermes"/>
              </a:rPr>
              <a:t> </a:t>
            </a:r>
            <a:r>
              <a:rPr sz="1400" spc="10" dirty="0" err="1">
                <a:latin typeface="TeXGyreTermes"/>
                <a:cs typeface="TeXGyreTermes"/>
              </a:rPr>
              <a:t>lösning</a:t>
            </a:r>
            <a:r>
              <a:rPr sz="1400" spc="10" dirty="0">
                <a:latin typeface="TeXGyreTermes"/>
                <a:cs typeface="TeXGyreTermes"/>
              </a:rPr>
              <a:t>:</a:t>
            </a:r>
            <a:r>
              <a:rPr lang="sv-SE" sz="1400" dirty="0">
                <a:latin typeface="TeXGyreTermes"/>
                <a:cs typeface="TeXGyreTermes"/>
              </a:rPr>
              <a:t> 	</a:t>
            </a:r>
            <a:r>
              <a:rPr sz="1400" i="1" spc="15" dirty="0">
                <a:latin typeface="TeXGyreTermes"/>
                <a:cs typeface="TeXGyreTermes"/>
              </a:rPr>
              <a:t>x </a:t>
            </a:r>
            <a:r>
              <a:rPr sz="1400" spc="20" dirty="0">
                <a:latin typeface="UKIJ Kufi Chiwer"/>
                <a:cs typeface="UKIJ Kufi Chiwer"/>
              </a:rPr>
              <a:t>= </a:t>
            </a:r>
            <a:r>
              <a:rPr sz="1400" i="1" spc="35" dirty="0">
                <a:latin typeface="TeXGyreTermes"/>
                <a:cs typeface="TeXGyreTermes"/>
              </a:rPr>
              <a:t>e</a:t>
            </a:r>
            <a:r>
              <a:rPr sz="1575" spc="52" baseline="31746" dirty="0">
                <a:latin typeface="IPAexGothic"/>
                <a:cs typeface="IPAexGothic"/>
              </a:rPr>
              <a:t>−</a:t>
            </a:r>
            <a:r>
              <a:rPr sz="1575" spc="52" baseline="31746" dirty="0">
                <a:latin typeface="Times New Roman"/>
                <a:cs typeface="Times New Roman"/>
              </a:rPr>
              <a:t>γ</a:t>
            </a:r>
            <a:r>
              <a:rPr sz="1575" i="1" spc="52" baseline="31746" dirty="0">
                <a:latin typeface="TeXGyreTermes"/>
                <a:cs typeface="TeXGyreTermes"/>
              </a:rPr>
              <a:t>t</a:t>
            </a:r>
            <a:r>
              <a:rPr sz="1400" i="1" spc="35" dirty="0">
                <a:latin typeface="TeXGyreTermes"/>
                <a:cs typeface="TeXGyreTermes"/>
              </a:rPr>
              <a:t>a </a:t>
            </a:r>
            <a:r>
              <a:rPr sz="1400" spc="25" dirty="0">
                <a:latin typeface="TeXGyreTermes"/>
                <a:cs typeface="TeXGyreTermes"/>
              </a:rPr>
              <a:t>cos</a:t>
            </a:r>
            <a:r>
              <a:rPr sz="1400" spc="25" dirty="0">
                <a:latin typeface="IPAexGothic"/>
                <a:cs typeface="IPAexGothic"/>
              </a:rPr>
              <a:t>(</a:t>
            </a:r>
            <a:r>
              <a:rPr sz="1400" spc="25" dirty="0">
                <a:latin typeface="Times New Roman"/>
                <a:cs typeface="Times New Roman"/>
              </a:rPr>
              <a:t>ω</a:t>
            </a:r>
            <a:r>
              <a:rPr sz="1575" spc="37" baseline="-10582" dirty="0">
                <a:latin typeface="TeXGyreTermes"/>
                <a:cs typeface="TeXGyreTermes"/>
              </a:rPr>
              <a:t>1</a:t>
            </a:r>
            <a:r>
              <a:rPr sz="1400" i="1" spc="25" dirty="0">
                <a:latin typeface="TeXGyreTermes"/>
                <a:cs typeface="TeXGyreTermes"/>
              </a:rPr>
              <a:t>t </a:t>
            </a:r>
            <a:r>
              <a:rPr sz="1400" spc="-40" dirty="0">
                <a:latin typeface="IPAexGothic"/>
                <a:cs typeface="IPAexGothic"/>
              </a:rPr>
              <a:t>−</a:t>
            </a:r>
            <a:r>
              <a:rPr sz="1400" spc="-275" dirty="0">
                <a:latin typeface="IPAexGothic"/>
                <a:cs typeface="IPAexGothic"/>
              </a:rPr>
              <a:t> </a:t>
            </a:r>
            <a:r>
              <a:rPr sz="1400" spc="75" dirty="0">
                <a:latin typeface="Times New Roman"/>
                <a:cs typeface="Times New Roman"/>
              </a:rPr>
              <a:t>α</a:t>
            </a:r>
            <a:r>
              <a:rPr sz="1400" spc="75" dirty="0">
                <a:latin typeface="IPAexGothic"/>
                <a:cs typeface="IPAexGothic"/>
              </a:rPr>
              <a:t>)</a:t>
            </a:r>
            <a:endParaRPr lang="sv-SE" sz="1400" spc="75" dirty="0">
              <a:latin typeface="IPAexGothic"/>
              <a:cs typeface="IPAexGothic"/>
            </a:endParaRPr>
          </a:p>
          <a:p>
            <a:pPr marL="37466">
              <a:lnSpc>
                <a:spcPct val="100000"/>
              </a:lnSpc>
              <a:spcBef>
                <a:spcPts val="135"/>
              </a:spcBef>
              <a:buClr>
                <a:srgbClr val="2A4665"/>
              </a:buClr>
              <a:buSzPct val="71428"/>
              <a:tabLst>
                <a:tab pos="151765" algn="l"/>
              </a:tabLst>
            </a:pPr>
            <a:endParaRPr lang="sv-SE" sz="1400" spc="75" dirty="0">
              <a:latin typeface="IPAexGothic"/>
              <a:cs typeface="IPAexGothic"/>
            </a:endParaRPr>
          </a:p>
          <a:p>
            <a:pPr marL="37466">
              <a:lnSpc>
                <a:spcPct val="100000"/>
              </a:lnSpc>
              <a:spcBef>
                <a:spcPts val="135"/>
              </a:spcBef>
              <a:buClr>
                <a:srgbClr val="2A4665"/>
              </a:buClr>
              <a:buSzPct val="71428"/>
              <a:tabLst>
                <a:tab pos="151765" algn="l"/>
              </a:tabLst>
            </a:pPr>
            <a:endParaRPr lang="sv-SE" sz="1400" spc="75" dirty="0">
              <a:latin typeface="IPAexGothic"/>
              <a:cs typeface="IPAexGothic"/>
            </a:endParaRPr>
          </a:p>
          <a:p>
            <a:pPr marL="1139190">
              <a:lnSpc>
                <a:spcPct val="100000"/>
              </a:lnSpc>
              <a:spcBef>
                <a:spcPts val="1205"/>
              </a:spcBef>
            </a:pPr>
            <a:endParaRPr lang="sv-SE" sz="1400" spc="75" dirty="0">
              <a:latin typeface="IPAexGothic"/>
              <a:cs typeface="IPAexGothic"/>
            </a:endParaRPr>
          </a:p>
        </p:txBody>
      </p:sp>
      <p:sp>
        <p:nvSpPr>
          <p:cNvPr id="7" name="object 7"/>
          <p:cNvSpPr/>
          <p:nvPr/>
        </p:nvSpPr>
        <p:spPr>
          <a:xfrm>
            <a:off x="0" y="3297378"/>
            <a:ext cx="4608195" cy="18415"/>
          </a:xfrm>
          <a:custGeom>
            <a:avLst/>
            <a:gdLst/>
            <a:ahLst/>
            <a:cxnLst/>
            <a:rect l="l" t="t" r="r" b="b"/>
            <a:pathLst>
              <a:path w="4608195" h="18414">
                <a:moveTo>
                  <a:pt x="0" y="18000"/>
                </a:moveTo>
                <a:lnTo>
                  <a:pt x="0" y="0"/>
                </a:lnTo>
                <a:lnTo>
                  <a:pt x="4608055" y="0"/>
                </a:lnTo>
                <a:lnTo>
                  <a:pt x="4608055" y="18000"/>
                </a:lnTo>
                <a:lnTo>
                  <a:pt x="0" y="18000"/>
                </a:lnTo>
                <a:close/>
              </a:path>
            </a:pathLst>
          </a:custGeom>
          <a:solidFill>
            <a:srgbClr val="2A4665"/>
          </a:solidFill>
        </p:spPr>
        <p:txBody>
          <a:bodyPr wrap="square" lIns="0" tIns="0" rIns="0" bIns="0" rtlCol="0"/>
          <a:lstStyle/>
          <a:p>
            <a:endParaRPr/>
          </a:p>
        </p:txBody>
      </p:sp>
      <p:sp>
        <p:nvSpPr>
          <p:cNvPr id="8" name="object 8"/>
          <p:cNvSpPr txBox="1">
            <a:spLocks noGrp="1"/>
          </p:cNvSpPr>
          <p:nvPr>
            <p:ph type="title"/>
          </p:nvPr>
        </p:nvSpPr>
        <p:spPr>
          <a:xfrm>
            <a:off x="59296" y="40281"/>
            <a:ext cx="2219324" cy="232756"/>
          </a:xfrm>
          <a:prstGeom prst="rect">
            <a:avLst/>
          </a:prstGeom>
        </p:spPr>
        <p:txBody>
          <a:bodyPr vert="horz" wrap="square" lIns="0" tIns="17145" rIns="0" bIns="0" rtlCol="0">
            <a:spAutoFit/>
          </a:bodyPr>
          <a:lstStyle/>
          <a:p>
            <a:pPr marL="12700">
              <a:lnSpc>
                <a:spcPct val="100000"/>
              </a:lnSpc>
              <a:spcBef>
                <a:spcPts val="135"/>
              </a:spcBef>
            </a:pPr>
            <a:r>
              <a:rPr lang="sv-SE" sz="1400" b="0" spc="60" dirty="0"/>
              <a:t>K</a:t>
            </a:r>
            <a:r>
              <a:rPr lang="sv-SE" sz="1400" b="0" spc="60" dirty="0">
                <a:latin typeface="Cantarell"/>
                <a:cs typeface="Cantarell"/>
              </a:rPr>
              <a:t>ommande Matematik</a:t>
            </a:r>
            <a:endParaRPr sz="1400" dirty="0">
              <a:latin typeface="Cantarell"/>
              <a:cs typeface="Cantarell"/>
            </a:endParaRPr>
          </a:p>
        </p:txBody>
      </p:sp>
      <p:sp>
        <p:nvSpPr>
          <p:cNvPr id="9" name="object 9"/>
          <p:cNvSpPr txBox="1">
            <a:spLocks noGrp="1"/>
          </p:cNvSpPr>
          <p:nvPr>
            <p:ph type="sldNum" sz="quarter" idx="7"/>
          </p:nvPr>
        </p:nvSpPr>
        <p:spPr>
          <a:xfrm>
            <a:off x="64998" y="3276302"/>
            <a:ext cx="2219325" cy="157094"/>
          </a:xfrm>
          <a:prstGeom prst="rect">
            <a:avLst/>
          </a:prstGeom>
        </p:spPr>
        <p:txBody>
          <a:bodyPr vert="horz" wrap="square" lIns="0" tIns="18415" rIns="0" bIns="0" rtlCol="0">
            <a:spAutoFit/>
          </a:bodyPr>
          <a:lstStyle/>
          <a:p>
            <a:pPr marL="38100">
              <a:lnSpc>
                <a:spcPct val="100000"/>
              </a:lnSpc>
              <a:spcBef>
                <a:spcPts val="145"/>
              </a:spcBef>
            </a:pPr>
            <a:r>
              <a:rPr lang="sv-SE" spc="20" dirty="0"/>
              <a:t>4</a:t>
            </a:r>
            <a:r>
              <a:rPr spc="20" dirty="0"/>
              <a:t>/</a:t>
            </a:r>
            <a:r>
              <a:rPr lang="sv-SE" spc="20" dirty="0"/>
              <a:t>8 </a:t>
            </a:r>
            <a:r>
              <a:rPr spc="20" dirty="0" err="1"/>
              <a:t>Inledande</a:t>
            </a:r>
            <a:r>
              <a:rPr spc="20" dirty="0"/>
              <a:t> </a:t>
            </a:r>
            <a:r>
              <a:rPr spc="5" dirty="0"/>
              <a:t>ingenjörskurs </a:t>
            </a:r>
            <a:r>
              <a:rPr spc="-20" dirty="0"/>
              <a:t>i </a:t>
            </a:r>
            <a:r>
              <a:rPr spc="5" dirty="0"/>
              <a:t>teknisk</a:t>
            </a:r>
            <a:r>
              <a:rPr spc="-70" dirty="0"/>
              <a:t> </a:t>
            </a:r>
            <a:r>
              <a:rPr spc="10" dirty="0"/>
              <a:t>fysik</a:t>
            </a:r>
          </a:p>
        </p:txBody>
      </p:sp>
      <p:sp>
        <p:nvSpPr>
          <p:cNvPr id="10" name="object 10"/>
          <p:cNvSpPr txBox="1">
            <a:spLocks noGrp="1"/>
          </p:cNvSpPr>
          <p:nvPr>
            <p:ph type="ftr" sz="quarter" idx="5"/>
          </p:nvPr>
        </p:nvSpPr>
        <p:spPr>
          <a:prstGeom prst="rect">
            <a:avLst/>
          </a:prstGeom>
        </p:spPr>
        <p:txBody>
          <a:bodyPr vert="horz" wrap="square" lIns="0" tIns="18415" rIns="0" bIns="0" rtlCol="0">
            <a:spAutoFit/>
          </a:bodyPr>
          <a:lstStyle/>
          <a:p>
            <a:pPr marL="12700">
              <a:lnSpc>
                <a:spcPct val="100000"/>
              </a:lnSpc>
              <a:spcBef>
                <a:spcPts val="145"/>
              </a:spcBef>
            </a:pPr>
            <a:r>
              <a:rPr dirty="0"/>
              <a:t>Matematik </a:t>
            </a:r>
            <a:r>
              <a:rPr spc="5" dirty="0"/>
              <a:t>på</a:t>
            </a:r>
            <a:r>
              <a:rPr spc="-55" dirty="0"/>
              <a:t> </a:t>
            </a:r>
            <a:r>
              <a:rPr spc="5" dirty="0"/>
              <a:t>universitetet</a:t>
            </a:r>
          </a:p>
        </p:txBody>
      </p:sp>
      <p:sp>
        <p:nvSpPr>
          <p:cNvPr id="11" name="textruta 10">
            <a:extLst>
              <a:ext uri="{FF2B5EF4-FFF2-40B4-BE49-F238E27FC236}">
                <a16:creationId xmlns:a16="http://schemas.microsoft.com/office/drawing/2014/main" id="{349CCC81-B959-4EA7-AD4E-51CEC10DF778}"/>
              </a:ext>
            </a:extLst>
          </p:cNvPr>
          <p:cNvSpPr txBox="1"/>
          <p:nvPr/>
        </p:nvSpPr>
        <p:spPr>
          <a:xfrm>
            <a:off x="100395" y="1330766"/>
            <a:ext cx="1647584" cy="461665"/>
          </a:xfrm>
          <a:prstGeom prst="rect">
            <a:avLst/>
          </a:prstGeom>
          <a:noFill/>
        </p:spPr>
        <p:txBody>
          <a:bodyPr wrap="square" rtlCol="0">
            <a:spAutoFit/>
          </a:bodyPr>
          <a:lstStyle/>
          <a:p>
            <a:r>
              <a:rPr lang="sv-SE" sz="1200" dirty="0">
                <a:latin typeface="TeXGyreTermes"/>
              </a:rPr>
              <a:t>Exempel, dämpad Svängning</a:t>
            </a:r>
          </a:p>
        </p:txBody>
      </p:sp>
      <mc:AlternateContent xmlns:mc="http://schemas.openxmlformats.org/markup-compatibility/2006" xmlns:a14="http://schemas.microsoft.com/office/drawing/2010/main">
        <mc:Choice Requires="a14">
          <p:sp>
            <p:nvSpPr>
              <p:cNvPr id="12" name="textruta 11">
                <a:extLst>
                  <a:ext uri="{FF2B5EF4-FFF2-40B4-BE49-F238E27FC236}">
                    <a16:creationId xmlns:a16="http://schemas.microsoft.com/office/drawing/2014/main" id="{DABFFF70-F105-811B-6190-983910F88A2F}"/>
                  </a:ext>
                </a:extLst>
              </p:cNvPr>
              <p:cNvSpPr txBox="1"/>
              <p:nvPr/>
            </p:nvSpPr>
            <p:spPr>
              <a:xfrm>
                <a:off x="1543050" y="1340445"/>
                <a:ext cx="1980491" cy="432234"/>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sv-SE" sz="1400" b="0" i="1" smtClean="0">
                          <a:latin typeface="Cambria Math" panose="02040503050406030204" pitchFamily="18" charset="0"/>
                        </a:rPr>
                        <m:t>𝑚</m:t>
                      </m:r>
                      <m:f>
                        <m:fPr>
                          <m:ctrlPr>
                            <a:rPr lang="sv-SE" sz="1400" b="0" i="1" smtClean="0">
                              <a:latin typeface="Cambria Math" panose="02040503050406030204" pitchFamily="18" charset="0"/>
                            </a:rPr>
                          </m:ctrlPr>
                        </m:fPr>
                        <m:num>
                          <m:sSup>
                            <m:sSupPr>
                              <m:ctrlPr>
                                <a:rPr lang="sv-SE" sz="1400" b="0" i="1" smtClean="0">
                                  <a:latin typeface="Cambria Math" panose="02040503050406030204" pitchFamily="18" charset="0"/>
                                </a:rPr>
                              </m:ctrlPr>
                            </m:sSupPr>
                            <m:e>
                              <m:r>
                                <a:rPr lang="sv-SE" sz="1400" b="0" i="1" smtClean="0">
                                  <a:latin typeface="Cambria Math" panose="02040503050406030204" pitchFamily="18" charset="0"/>
                                </a:rPr>
                                <m:t>𝑑</m:t>
                              </m:r>
                            </m:e>
                            <m:sup>
                              <m:r>
                                <a:rPr lang="sv-SE" sz="1400" b="0" i="1" smtClean="0">
                                  <a:latin typeface="Cambria Math" panose="02040503050406030204" pitchFamily="18" charset="0"/>
                                </a:rPr>
                                <m:t>2</m:t>
                              </m:r>
                            </m:sup>
                          </m:sSup>
                          <m:r>
                            <a:rPr lang="sv-SE" sz="1400" b="0" i="1" smtClean="0">
                              <a:latin typeface="Cambria Math" panose="02040503050406030204" pitchFamily="18" charset="0"/>
                            </a:rPr>
                            <m:t>𝑥</m:t>
                          </m:r>
                        </m:num>
                        <m:den>
                          <m:sSup>
                            <m:sSupPr>
                              <m:ctrlPr>
                                <a:rPr lang="sv-SE" sz="1400" b="0" i="1" smtClean="0">
                                  <a:latin typeface="Cambria Math" panose="02040503050406030204" pitchFamily="18" charset="0"/>
                                </a:rPr>
                              </m:ctrlPr>
                            </m:sSupPr>
                            <m:e>
                              <m:r>
                                <a:rPr lang="sv-SE" sz="1400" b="0" i="1" smtClean="0">
                                  <a:latin typeface="Cambria Math" panose="02040503050406030204" pitchFamily="18" charset="0"/>
                                </a:rPr>
                                <m:t>𝑑</m:t>
                              </m:r>
                            </m:e>
                            <m:sup>
                              <m:r>
                                <a:rPr lang="sv-SE" sz="1400" b="0" i="1" smtClean="0">
                                  <a:latin typeface="Cambria Math" panose="02040503050406030204" pitchFamily="18" charset="0"/>
                                </a:rPr>
                                <m:t>2</m:t>
                              </m:r>
                            </m:sup>
                          </m:sSup>
                          <m:r>
                            <a:rPr lang="sv-SE" sz="1400" b="0" i="1" smtClean="0">
                              <a:latin typeface="Cambria Math" panose="02040503050406030204" pitchFamily="18" charset="0"/>
                            </a:rPr>
                            <m:t>𝑡</m:t>
                          </m:r>
                        </m:den>
                      </m:f>
                      <m:r>
                        <a:rPr lang="sv-SE" sz="1400" b="0" i="1" smtClean="0">
                          <a:latin typeface="Cambria Math" panose="02040503050406030204" pitchFamily="18" charset="0"/>
                        </a:rPr>
                        <m:t>+</m:t>
                      </m:r>
                      <m:r>
                        <a:rPr lang="sv-SE" sz="1400" b="0" i="1" smtClean="0">
                          <a:latin typeface="Cambria Math" panose="02040503050406030204" pitchFamily="18" charset="0"/>
                        </a:rPr>
                        <m:t>𝑐</m:t>
                      </m:r>
                      <m:f>
                        <m:fPr>
                          <m:ctrlPr>
                            <a:rPr lang="sv-SE" sz="1400" b="0" i="1" smtClean="0">
                              <a:latin typeface="Cambria Math" panose="02040503050406030204" pitchFamily="18" charset="0"/>
                            </a:rPr>
                          </m:ctrlPr>
                        </m:fPr>
                        <m:num>
                          <m:r>
                            <a:rPr lang="sv-SE" sz="1400" b="0" i="1" smtClean="0">
                              <a:latin typeface="Cambria Math" panose="02040503050406030204" pitchFamily="18" charset="0"/>
                            </a:rPr>
                            <m:t>𝑑𝑥</m:t>
                          </m:r>
                        </m:num>
                        <m:den>
                          <m:r>
                            <a:rPr lang="sv-SE" sz="1400" b="0" i="1" smtClean="0">
                              <a:latin typeface="Cambria Math" panose="02040503050406030204" pitchFamily="18" charset="0"/>
                            </a:rPr>
                            <m:t>𝑑𝑡</m:t>
                          </m:r>
                        </m:den>
                      </m:f>
                      <m:r>
                        <a:rPr lang="sv-SE" sz="1400" b="0" i="1" smtClean="0">
                          <a:latin typeface="Cambria Math" panose="02040503050406030204" pitchFamily="18" charset="0"/>
                        </a:rPr>
                        <m:t>+</m:t>
                      </m:r>
                      <m:r>
                        <a:rPr lang="sv-SE" sz="1400" b="0" i="1" smtClean="0">
                          <a:latin typeface="Cambria Math" panose="02040503050406030204" pitchFamily="18" charset="0"/>
                        </a:rPr>
                        <m:t>𝑘𝑥</m:t>
                      </m:r>
                      <m:r>
                        <a:rPr lang="sv-SE" sz="1400" b="0" i="1" smtClean="0">
                          <a:latin typeface="Cambria Math" panose="02040503050406030204" pitchFamily="18" charset="0"/>
                        </a:rPr>
                        <m:t>=0</m:t>
                      </m:r>
                    </m:oMath>
                  </m:oMathPara>
                </a14:m>
                <a:endParaRPr lang="sv-SE" sz="1400" dirty="0"/>
              </a:p>
            </p:txBody>
          </p:sp>
        </mc:Choice>
        <mc:Fallback xmlns="">
          <p:sp>
            <p:nvSpPr>
              <p:cNvPr id="12" name="textruta 11">
                <a:extLst>
                  <a:ext uri="{FF2B5EF4-FFF2-40B4-BE49-F238E27FC236}">
                    <a16:creationId xmlns:a16="http://schemas.microsoft.com/office/drawing/2014/main" id="{DABFFF70-F105-811B-6190-983910F88A2F}"/>
                  </a:ext>
                </a:extLst>
              </p:cNvPr>
              <p:cNvSpPr txBox="1">
                <a:spLocks noRot="1" noChangeAspect="1" noMove="1" noResize="1" noEditPoints="1" noAdjustHandles="1" noChangeArrowheads="1" noChangeShapeType="1" noTextEdit="1"/>
              </p:cNvSpPr>
              <p:nvPr/>
            </p:nvSpPr>
            <p:spPr>
              <a:xfrm>
                <a:off x="1543050" y="1340445"/>
                <a:ext cx="1980491" cy="432234"/>
              </a:xfrm>
              <a:prstGeom prst="rect">
                <a:avLst/>
              </a:prstGeom>
              <a:blipFill>
                <a:blip r:embed="rId3"/>
                <a:stretch>
                  <a:fillRect/>
                </a:stretch>
              </a:blipFill>
            </p:spPr>
            <p:txBody>
              <a:bodyPr/>
              <a:lstStyle/>
              <a:p>
                <a:r>
                  <a:rPr lang="sv-SE">
                    <a:noFill/>
                  </a:rPr>
                  <a:t> </a:t>
                </a:r>
              </a:p>
            </p:txBody>
          </p:sp>
        </mc:Fallback>
      </mc:AlternateContent>
      <p:sp>
        <p:nvSpPr>
          <p:cNvPr id="14" name="textruta 13">
            <a:extLst>
              <a:ext uri="{FF2B5EF4-FFF2-40B4-BE49-F238E27FC236}">
                <a16:creationId xmlns:a16="http://schemas.microsoft.com/office/drawing/2014/main" id="{95F17C5D-4B00-0F75-6D59-720DEC29912F}"/>
              </a:ext>
            </a:extLst>
          </p:cNvPr>
          <p:cNvSpPr txBox="1"/>
          <p:nvPr/>
        </p:nvSpPr>
        <p:spPr>
          <a:xfrm>
            <a:off x="241438" y="2175959"/>
            <a:ext cx="3054211" cy="307777"/>
          </a:xfrm>
          <a:prstGeom prst="rect">
            <a:avLst/>
          </a:prstGeom>
          <a:noFill/>
        </p:spPr>
        <p:txBody>
          <a:bodyPr wrap="square" rtlCol="0">
            <a:spAutoFit/>
          </a:bodyPr>
          <a:lstStyle/>
          <a:p>
            <a:r>
              <a:rPr lang="sv-SE" sz="1400" dirty="0">
                <a:latin typeface="TeXGyreTermes"/>
              </a:rPr>
              <a:t>Även kommande är </a:t>
            </a:r>
            <a:r>
              <a:rPr lang="sv-SE" sz="1400" dirty="0" err="1">
                <a:latin typeface="TeXGyreTermes"/>
              </a:rPr>
              <a:t>Fourier</a:t>
            </a:r>
            <a:r>
              <a:rPr lang="sv-SE" sz="1400" dirty="0">
                <a:latin typeface="TeXGyreTermes"/>
              </a:rPr>
              <a:t> serier:</a:t>
            </a:r>
          </a:p>
        </p:txBody>
      </p:sp>
      <mc:AlternateContent xmlns:mc="http://schemas.openxmlformats.org/markup-compatibility/2006">
        <mc:Choice xmlns:a14="http://schemas.microsoft.com/office/drawing/2010/main" Requires="a14">
          <p:sp>
            <p:nvSpPr>
              <p:cNvPr id="15" name="textruta 14">
                <a:extLst>
                  <a:ext uri="{FF2B5EF4-FFF2-40B4-BE49-F238E27FC236}">
                    <a16:creationId xmlns:a16="http://schemas.microsoft.com/office/drawing/2014/main" id="{299C262F-7B6A-041B-1D48-F66BCA633029}"/>
                  </a:ext>
                </a:extLst>
              </p:cNvPr>
              <p:cNvSpPr txBox="1"/>
              <p:nvPr/>
            </p:nvSpPr>
            <p:spPr>
              <a:xfrm>
                <a:off x="479888" y="2480618"/>
                <a:ext cx="3648418" cy="51937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sv-SE" sz="1200" i="1" smtClean="0">
                              <a:latin typeface="Cambria Math" panose="02040503050406030204" pitchFamily="18" charset="0"/>
                            </a:rPr>
                          </m:ctrlPr>
                        </m:sSubPr>
                        <m:e>
                          <m:r>
                            <a:rPr lang="sv-SE" sz="1200" b="0" i="1" smtClean="0">
                              <a:latin typeface="Cambria Math" panose="02040503050406030204" pitchFamily="18" charset="0"/>
                            </a:rPr>
                            <m:t>𝑠</m:t>
                          </m:r>
                        </m:e>
                        <m:sub>
                          <m:r>
                            <a:rPr lang="sv-SE" sz="1200" b="0" i="1" smtClean="0">
                              <a:latin typeface="Cambria Math" panose="02040503050406030204" pitchFamily="18" charset="0"/>
                            </a:rPr>
                            <m:t>𝑁</m:t>
                          </m:r>
                        </m:sub>
                      </m:sSub>
                      <m:d>
                        <m:dPr>
                          <m:ctrlPr>
                            <a:rPr lang="sv-SE" sz="1200" b="0" i="1" smtClean="0">
                              <a:latin typeface="Cambria Math" panose="02040503050406030204" pitchFamily="18" charset="0"/>
                            </a:rPr>
                          </m:ctrlPr>
                        </m:dPr>
                        <m:e>
                          <m:r>
                            <a:rPr lang="sv-SE" sz="1200" b="0" i="1" smtClean="0">
                              <a:latin typeface="Cambria Math" panose="02040503050406030204" pitchFamily="18" charset="0"/>
                            </a:rPr>
                            <m:t>𝑥</m:t>
                          </m:r>
                        </m:e>
                      </m:d>
                      <m:r>
                        <a:rPr lang="sv-SE" sz="1200" b="0" i="1" smtClean="0">
                          <a:latin typeface="Cambria Math" panose="02040503050406030204" pitchFamily="18" charset="0"/>
                        </a:rPr>
                        <m:t>=</m:t>
                      </m:r>
                      <m:sSub>
                        <m:sSubPr>
                          <m:ctrlPr>
                            <a:rPr lang="sv-SE" sz="1200" b="0" i="1" smtClean="0">
                              <a:latin typeface="Cambria Math" panose="02040503050406030204" pitchFamily="18" charset="0"/>
                            </a:rPr>
                          </m:ctrlPr>
                        </m:sSubPr>
                        <m:e>
                          <m:r>
                            <a:rPr lang="sv-SE" sz="1200" b="0" i="1" smtClean="0">
                              <a:latin typeface="Cambria Math" panose="02040503050406030204" pitchFamily="18" charset="0"/>
                            </a:rPr>
                            <m:t>𝐴</m:t>
                          </m:r>
                        </m:e>
                        <m:sub>
                          <m:r>
                            <a:rPr lang="sv-SE" sz="1200" b="0" i="1" smtClean="0">
                              <a:latin typeface="Cambria Math" panose="02040503050406030204" pitchFamily="18" charset="0"/>
                            </a:rPr>
                            <m:t>0</m:t>
                          </m:r>
                        </m:sub>
                      </m:sSub>
                      <m:r>
                        <a:rPr lang="sv-SE" sz="1200" b="0" i="1" smtClean="0">
                          <a:latin typeface="Cambria Math" panose="02040503050406030204" pitchFamily="18" charset="0"/>
                        </a:rPr>
                        <m:t>+</m:t>
                      </m:r>
                      <m:nary>
                        <m:naryPr>
                          <m:chr m:val="∑"/>
                          <m:ctrlPr>
                            <a:rPr lang="sv-SE" sz="1200" b="0" i="1" smtClean="0">
                              <a:latin typeface="Cambria Math" panose="02040503050406030204" pitchFamily="18" charset="0"/>
                            </a:rPr>
                          </m:ctrlPr>
                        </m:naryPr>
                        <m:sub>
                          <m:r>
                            <m:rPr>
                              <m:brk m:alnAt="23"/>
                            </m:rPr>
                            <a:rPr lang="sv-SE" sz="1200" b="0" i="1" smtClean="0">
                              <a:latin typeface="Cambria Math" panose="02040503050406030204" pitchFamily="18" charset="0"/>
                            </a:rPr>
                            <m:t>𝑛</m:t>
                          </m:r>
                          <m:r>
                            <a:rPr lang="sv-SE" sz="1200" b="0" i="1" smtClean="0">
                              <a:latin typeface="Cambria Math" panose="02040503050406030204" pitchFamily="18" charset="0"/>
                            </a:rPr>
                            <m:t>=1</m:t>
                          </m:r>
                        </m:sub>
                        <m:sup>
                          <m:r>
                            <a:rPr lang="sv-SE" sz="1200" b="0" i="1" smtClean="0">
                              <a:latin typeface="Cambria Math" panose="02040503050406030204" pitchFamily="18" charset="0"/>
                            </a:rPr>
                            <m:t>𝑁</m:t>
                          </m:r>
                        </m:sup>
                        <m:e>
                          <m:r>
                            <a:rPr lang="sv-SE" sz="1200" b="0" i="1" smtClean="0">
                              <a:latin typeface="Cambria Math" panose="02040503050406030204" pitchFamily="18" charset="0"/>
                            </a:rPr>
                            <m:t>(</m:t>
                          </m:r>
                          <m:sSub>
                            <m:sSubPr>
                              <m:ctrlPr>
                                <a:rPr lang="sv-SE" sz="1200" b="0" i="1" smtClean="0">
                                  <a:latin typeface="Cambria Math" panose="02040503050406030204" pitchFamily="18" charset="0"/>
                                </a:rPr>
                              </m:ctrlPr>
                            </m:sSubPr>
                            <m:e>
                              <m:r>
                                <a:rPr lang="sv-SE" sz="1200" b="0" i="1" smtClean="0">
                                  <a:latin typeface="Cambria Math" panose="02040503050406030204" pitchFamily="18" charset="0"/>
                                </a:rPr>
                                <m:t>𝐴</m:t>
                              </m:r>
                            </m:e>
                            <m:sub>
                              <m:r>
                                <a:rPr lang="sv-SE" sz="1200" b="0" i="1" smtClean="0">
                                  <a:latin typeface="Cambria Math" panose="02040503050406030204" pitchFamily="18" charset="0"/>
                                </a:rPr>
                                <m:t>𝑁</m:t>
                              </m:r>
                            </m:sub>
                          </m:sSub>
                          <m:func>
                            <m:funcPr>
                              <m:ctrlPr>
                                <a:rPr lang="sv-SE" sz="1200" b="0" i="1" smtClean="0">
                                  <a:latin typeface="Cambria Math" panose="02040503050406030204" pitchFamily="18" charset="0"/>
                                </a:rPr>
                              </m:ctrlPr>
                            </m:funcPr>
                            <m:fName>
                              <m:r>
                                <m:rPr>
                                  <m:sty m:val="p"/>
                                </m:rPr>
                                <a:rPr lang="sv-SE" sz="1200" b="0" i="0" smtClean="0">
                                  <a:latin typeface="Cambria Math" panose="02040503050406030204" pitchFamily="18" charset="0"/>
                                </a:rPr>
                                <m:t>cos</m:t>
                              </m:r>
                            </m:fName>
                            <m:e>
                              <m:d>
                                <m:dPr>
                                  <m:ctrlPr>
                                    <a:rPr lang="sv-SE" sz="1200" b="0" i="1" smtClean="0">
                                      <a:latin typeface="Cambria Math" panose="02040503050406030204" pitchFamily="18" charset="0"/>
                                    </a:rPr>
                                  </m:ctrlPr>
                                </m:dPr>
                                <m:e>
                                  <m:r>
                                    <a:rPr lang="sv-SE" sz="1200" b="0" i="1" smtClean="0">
                                      <a:latin typeface="Cambria Math" panose="02040503050406030204" pitchFamily="18" charset="0"/>
                                    </a:rPr>
                                    <m:t>2</m:t>
                                  </m:r>
                                  <m:r>
                                    <a:rPr lang="sv-SE" sz="1200" b="0" i="1" smtClean="0">
                                      <a:latin typeface="Cambria Math" panose="02040503050406030204" pitchFamily="18" charset="0"/>
                                      <a:ea typeface="Cambria Math" panose="02040503050406030204" pitchFamily="18" charset="0"/>
                                    </a:rPr>
                                    <m:t>𝜋</m:t>
                                  </m:r>
                                  <m:f>
                                    <m:fPr>
                                      <m:ctrlPr>
                                        <a:rPr lang="sv-SE" sz="1200" b="0" i="1" smtClean="0">
                                          <a:latin typeface="Cambria Math" panose="02040503050406030204" pitchFamily="18" charset="0"/>
                                          <a:ea typeface="Cambria Math" panose="02040503050406030204" pitchFamily="18" charset="0"/>
                                        </a:rPr>
                                      </m:ctrlPr>
                                    </m:fPr>
                                    <m:num>
                                      <m:r>
                                        <a:rPr lang="sv-SE" sz="1200" b="0" i="1" smtClean="0">
                                          <a:latin typeface="Cambria Math" panose="02040503050406030204" pitchFamily="18" charset="0"/>
                                          <a:ea typeface="Cambria Math" panose="02040503050406030204" pitchFamily="18" charset="0"/>
                                        </a:rPr>
                                        <m:t>𝑛</m:t>
                                      </m:r>
                                    </m:num>
                                    <m:den>
                                      <m:r>
                                        <a:rPr lang="sv-SE" sz="1200" b="0" i="1" smtClean="0">
                                          <a:latin typeface="Cambria Math" panose="02040503050406030204" pitchFamily="18" charset="0"/>
                                          <a:ea typeface="Cambria Math" panose="02040503050406030204" pitchFamily="18" charset="0"/>
                                        </a:rPr>
                                        <m:t>𝑃</m:t>
                                      </m:r>
                                    </m:den>
                                  </m:f>
                                  <m:r>
                                    <a:rPr lang="sv-SE" sz="1200" b="0" i="1" smtClean="0">
                                      <a:latin typeface="Cambria Math" panose="02040503050406030204" pitchFamily="18" charset="0"/>
                                      <a:ea typeface="Cambria Math" panose="02040503050406030204" pitchFamily="18" charset="0"/>
                                    </a:rPr>
                                    <m:t>𝑥</m:t>
                                  </m:r>
                                </m:e>
                              </m:d>
                            </m:e>
                          </m:func>
                          <m:r>
                            <a:rPr lang="sv-SE" sz="1200" b="0" i="1" smtClean="0">
                              <a:latin typeface="Cambria Math" panose="02040503050406030204" pitchFamily="18" charset="0"/>
                            </a:rPr>
                            <m:t>+</m:t>
                          </m:r>
                          <m:sSub>
                            <m:sSubPr>
                              <m:ctrlPr>
                                <a:rPr lang="sv-SE" sz="1200" b="0" i="1" smtClean="0">
                                  <a:latin typeface="Cambria Math" panose="02040503050406030204" pitchFamily="18" charset="0"/>
                                </a:rPr>
                              </m:ctrlPr>
                            </m:sSubPr>
                            <m:e>
                              <m:r>
                                <a:rPr lang="sv-SE" sz="1200" b="0" i="1" smtClean="0">
                                  <a:latin typeface="Cambria Math" panose="02040503050406030204" pitchFamily="18" charset="0"/>
                                </a:rPr>
                                <m:t>𝐵</m:t>
                              </m:r>
                            </m:e>
                            <m:sub>
                              <m:r>
                                <a:rPr lang="sv-SE" sz="1200" b="0" i="1" smtClean="0">
                                  <a:latin typeface="Cambria Math" panose="02040503050406030204" pitchFamily="18" charset="0"/>
                                </a:rPr>
                                <m:t>𝑁</m:t>
                              </m:r>
                            </m:sub>
                          </m:sSub>
                          <m:r>
                            <m:rPr>
                              <m:sty m:val="p"/>
                            </m:rPr>
                            <a:rPr lang="sv-SE" sz="1200" b="0" i="0" smtClean="0">
                              <a:latin typeface="Cambria Math" panose="02040503050406030204" pitchFamily="18" charset="0"/>
                            </a:rPr>
                            <m:t>sin</m:t>
                          </m:r>
                          <m:r>
                            <a:rPr lang="sv-SE" sz="1200" b="0" i="1" smtClean="0">
                              <a:latin typeface="Cambria Math" panose="02040503050406030204" pitchFamily="18" charset="0"/>
                            </a:rPr>
                            <m:t>(</m:t>
                          </m:r>
                          <m:r>
                            <a:rPr lang="sv-SE" sz="1200" b="0" i="1" smtClean="0">
                              <a:latin typeface="Cambria Math" panose="02040503050406030204" pitchFamily="18" charset="0"/>
                            </a:rPr>
                            <m:t>2</m:t>
                          </m:r>
                          <m:r>
                            <a:rPr lang="sv-SE" sz="1200" b="0" i="1" smtClean="0">
                              <a:latin typeface="Cambria Math" panose="02040503050406030204" pitchFamily="18" charset="0"/>
                              <a:ea typeface="Cambria Math" panose="02040503050406030204" pitchFamily="18" charset="0"/>
                            </a:rPr>
                            <m:t>𝜋</m:t>
                          </m:r>
                          <m:f>
                            <m:fPr>
                              <m:ctrlPr>
                                <a:rPr lang="sv-SE" sz="1200" b="0" i="1" smtClean="0">
                                  <a:latin typeface="Cambria Math" panose="02040503050406030204" pitchFamily="18" charset="0"/>
                                  <a:ea typeface="Cambria Math" panose="02040503050406030204" pitchFamily="18" charset="0"/>
                                </a:rPr>
                              </m:ctrlPr>
                            </m:fPr>
                            <m:num>
                              <m:r>
                                <a:rPr lang="sv-SE" sz="1200" b="0" i="1" smtClean="0">
                                  <a:latin typeface="Cambria Math" panose="02040503050406030204" pitchFamily="18" charset="0"/>
                                  <a:ea typeface="Cambria Math" panose="02040503050406030204" pitchFamily="18" charset="0"/>
                                </a:rPr>
                                <m:t>𝑛</m:t>
                              </m:r>
                            </m:num>
                            <m:den>
                              <m:r>
                                <a:rPr lang="sv-SE" sz="1200" b="0" i="1" smtClean="0">
                                  <a:latin typeface="Cambria Math" panose="02040503050406030204" pitchFamily="18" charset="0"/>
                                  <a:ea typeface="Cambria Math" panose="02040503050406030204" pitchFamily="18" charset="0"/>
                                </a:rPr>
                                <m:t>𝑃</m:t>
                              </m:r>
                            </m:den>
                          </m:f>
                          <m:r>
                            <a:rPr lang="sv-SE" sz="1200" b="0" i="1" smtClean="0">
                              <a:latin typeface="Cambria Math" panose="02040503050406030204" pitchFamily="18" charset="0"/>
                              <a:ea typeface="Cambria Math" panose="02040503050406030204" pitchFamily="18" charset="0"/>
                            </a:rPr>
                            <m:t>𝑥</m:t>
                          </m:r>
                          <m:r>
                            <a:rPr lang="sv-SE" sz="1200" b="0" i="1" smtClean="0">
                              <a:latin typeface="Cambria Math" panose="02040503050406030204" pitchFamily="18" charset="0"/>
                            </a:rPr>
                            <m:t>))</m:t>
                          </m:r>
                        </m:e>
                      </m:nary>
                    </m:oMath>
                  </m:oMathPara>
                </a14:m>
                <a:endParaRPr lang="sv-SE" sz="1200" dirty="0"/>
              </a:p>
            </p:txBody>
          </p:sp>
        </mc:Choice>
        <mc:Fallback>
          <p:sp>
            <p:nvSpPr>
              <p:cNvPr id="15" name="textruta 14">
                <a:extLst>
                  <a:ext uri="{FF2B5EF4-FFF2-40B4-BE49-F238E27FC236}">
                    <a16:creationId xmlns:a16="http://schemas.microsoft.com/office/drawing/2014/main" id="{299C262F-7B6A-041B-1D48-F66BCA633029}"/>
                  </a:ext>
                </a:extLst>
              </p:cNvPr>
              <p:cNvSpPr txBox="1">
                <a:spLocks noRot="1" noChangeAspect="1" noMove="1" noResize="1" noEditPoints="1" noAdjustHandles="1" noChangeArrowheads="1" noChangeShapeType="1" noTextEdit="1"/>
              </p:cNvSpPr>
              <p:nvPr/>
            </p:nvSpPr>
            <p:spPr>
              <a:xfrm>
                <a:off x="479888" y="2480618"/>
                <a:ext cx="3648418" cy="519373"/>
              </a:xfrm>
              <a:prstGeom prst="rect">
                <a:avLst/>
              </a:prstGeom>
              <a:blipFill>
                <a:blip r:embed="rId4"/>
                <a:stretch>
                  <a:fillRect/>
                </a:stretch>
              </a:blipFill>
            </p:spPr>
            <p:txBody>
              <a:bodyPr/>
              <a:lstStyle/>
              <a:p>
                <a:r>
                  <a:rPr lang="sv-SE">
                    <a:noFill/>
                  </a:rPr>
                  <a:t> </a:t>
                </a:r>
              </a:p>
            </p:txBody>
          </p:sp>
        </mc:Fallback>
      </mc:AlternateContent>
    </p:spTree>
  </p:cSld>
  <p:clrMapOvr>
    <a:masterClrMapping/>
  </p:clrMapOvr>
  <p:transition>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334" y="540435"/>
            <a:ext cx="1824989" cy="2630848"/>
          </a:xfrm>
          <a:prstGeom prst="rect">
            <a:avLst/>
          </a:prstGeom>
        </p:spPr>
        <p:txBody>
          <a:bodyPr vert="horz" wrap="square" lIns="0" tIns="12065" rIns="0" bIns="0" rtlCol="0">
            <a:spAutoFit/>
          </a:bodyPr>
          <a:lstStyle/>
          <a:p>
            <a:pPr marL="125730" indent="-113664">
              <a:lnSpc>
                <a:spcPts val="1415"/>
              </a:lnSpc>
              <a:spcBef>
                <a:spcPts val="95"/>
              </a:spcBef>
              <a:buClr>
                <a:srgbClr val="2A4665"/>
              </a:buClr>
              <a:buSzPct val="83333"/>
              <a:buChar char="•"/>
              <a:tabLst>
                <a:tab pos="126364" algn="l"/>
              </a:tabLst>
            </a:pPr>
            <a:r>
              <a:rPr sz="1200" spc="-5" dirty="0">
                <a:latin typeface="TeXGyreTermes"/>
                <a:cs typeface="TeXGyreTermes"/>
              </a:rPr>
              <a:t>Matematik:</a:t>
            </a:r>
            <a:endParaRPr sz="1200" dirty="0">
              <a:latin typeface="TeXGyreTermes"/>
              <a:cs typeface="TeXGyreTermes"/>
            </a:endParaRPr>
          </a:p>
          <a:p>
            <a:pPr marL="125730">
              <a:lnSpc>
                <a:spcPts val="1415"/>
              </a:lnSpc>
            </a:pPr>
            <a:r>
              <a:rPr lang="sv-SE" sz="1200" spc="-5" dirty="0">
                <a:latin typeface="TeXGyreTermes"/>
                <a:cs typeface="TeXGyreTermes"/>
              </a:rPr>
              <a:t>Definition</a:t>
            </a:r>
            <a:r>
              <a:rPr sz="1200" spc="-5" dirty="0">
                <a:latin typeface="TeXGyreTermes"/>
                <a:cs typeface="TeXGyreTermes"/>
              </a:rPr>
              <a:t> </a:t>
            </a:r>
            <a:r>
              <a:rPr sz="1200" spc="20" dirty="0">
                <a:latin typeface="IPAexGothic"/>
                <a:cs typeface="IPAexGothic"/>
              </a:rPr>
              <a:t>→ </a:t>
            </a:r>
            <a:r>
              <a:rPr sz="1200" spc="-20" dirty="0">
                <a:latin typeface="TeXGyreTermes"/>
                <a:cs typeface="TeXGyreTermes"/>
              </a:rPr>
              <a:t>Teorem </a:t>
            </a:r>
            <a:r>
              <a:rPr sz="1200" spc="20" dirty="0">
                <a:latin typeface="IPAexGothic"/>
                <a:cs typeface="IPAexGothic"/>
              </a:rPr>
              <a:t>→</a:t>
            </a:r>
            <a:r>
              <a:rPr sz="1200" spc="-130" dirty="0">
                <a:latin typeface="IPAexGothic"/>
                <a:cs typeface="IPAexGothic"/>
              </a:rPr>
              <a:t> </a:t>
            </a:r>
            <a:r>
              <a:rPr sz="1200" spc="-10" dirty="0">
                <a:latin typeface="TeXGyreTermes"/>
                <a:cs typeface="TeXGyreTermes"/>
              </a:rPr>
              <a:t>Bevis</a:t>
            </a:r>
            <a:endParaRPr sz="1200" dirty="0">
              <a:latin typeface="TeXGyreTermes"/>
              <a:cs typeface="TeXGyreTermes"/>
            </a:endParaRPr>
          </a:p>
          <a:p>
            <a:pPr marL="125730" marR="235585" indent="-113664">
              <a:lnSpc>
                <a:spcPts val="1390"/>
              </a:lnSpc>
              <a:spcBef>
                <a:spcPts val="1760"/>
              </a:spcBef>
              <a:buClr>
                <a:srgbClr val="2A4665"/>
              </a:buClr>
              <a:buSzPct val="83333"/>
              <a:buChar char="•"/>
              <a:tabLst>
                <a:tab pos="126364" algn="l"/>
              </a:tabLst>
            </a:pPr>
            <a:r>
              <a:rPr lang="sv-SE" sz="1200" spc="-5" dirty="0">
                <a:latin typeface="TeXGyreTermes"/>
                <a:cs typeface="TeXGyreTermes"/>
              </a:rPr>
              <a:t>Definition</a:t>
            </a:r>
            <a:r>
              <a:rPr sz="1200" spc="-5" dirty="0">
                <a:latin typeface="TeXGyreTermes"/>
                <a:cs typeface="TeXGyreTermes"/>
              </a:rPr>
              <a:t>:</a:t>
            </a:r>
            <a:r>
              <a:rPr lang="sv-SE" sz="1200" spc="-5" dirty="0">
                <a:latin typeface="TeXGyreTermes"/>
                <a:cs typeface="TeXGyreTermes"/>
              </a:rPr>
              <a:t> </a:t>
            </a:r>
            <a:endParaRPr sz="1200" dirty="0">
              <a:latin typeface="TeXGyreTermes"/>
              <a:cs typeface="TeXGyreTermes"/>
            </a:endParaRPr>
          </a:p>
          <a:p>
            <a:pPr>
              <a:lnSpc>
                <a:spcPct val="100000"/>
              </a:lnSpc>
              <a:spcBef>
                <a:spcPts val="30"/>
              </a:spcBef>
              <a:buClr>
                <a:srgbClr val="2A4665"/>
              </a:buClr>
              <a:buFont typeface="TeXGyreTermes"/>
              <a:buChar char="•"/>
            </a:pPr>
            <a:endParaRPr sz="1200" dirty="0">
              <a:latin typeface="TeXGyreTermes"/>
              <a:cs typeface="TeXGyreTermes"/>
            </a:endParaRPr>
          </a:p>
          <a:p>
            <a:pPr marL="125730" indent="-113664">
              <a:lnSpc>
                <a:spcPct val="100000"/>
              </a:lnSpc>
              <a:spcBef>
                <a:spcPts val="5"/>
              </a:spcBef>
              <a:buClr>
                <a:srgbClr val="2A4665"/>
              </a:buClr>
              <a:buSzPct val="83333"/>
              <a:buChar char="•"/>
              <a:tabLst>
                <a:tab pos="126364" algn="l"/>
              </a:tabLst>
            </a:pPr>
            <a:endParaRPr lang="sv-SE" sz="1200" spc="-20" dirty="0">
              <a:latin typeface="TeXGyreTermes"/>
              <a:cs typeface="TeXGyreTermes"/>
            </a:endParaRPr>
          </a:p>
          <a:p>
            <a:pPr marL="125730" indent="-113664">
              <a:lnSpc>
                <a:spcPct val="100000"/>
              </a:lnSpc>
              <a:spcBef>
                <a:spcPts val="5"/>
              </a:spcBef>
              <a:buClr>
                <a:srgbClr val="2A4665"/>
              </a:buClr>
              <a:buSzPct val="83333"/>
              <a:buChar char="•"/>
              <a:tabLst>
                <a:tab pos="126364" algn="l"/>
              </a:tabLst>
            </a:pPr>
            <a:endParaRPr lang="sv-SE" sz="1200" spc="-20" dirty="0">
              <a:latin typeface="TeXGyreTermes"/>
              <a:cs typeface="TeXGyreTermes"/>
            </a:endParaRPr>
          </a:p>
          <a:p>
            <a:pPr marL="125730" indent="-113664">
              <a:lnSpc>
                <a:spcPct val="100000"/>
              </a:lnSpc>
              <a:spcBef>
                <a:spcPts val="5"/>
              </a:spcBef>
              <a:buClr>
                <a:srgbClr val="2A4665"/>
              </a:buClr>
              <a:buSzPct val="83333"/>
              <a:buChar char="•"/>
              <a:tabLst>
                <a:tab pos="126364" algn="l"/>
              </a:tabLst>
            </a:pPr>
            <a:r>
              <a:rPr sz="1200" spc="-20" dirty="0" err="1">
                <a:latin typeface="TeXGyreTermes"/>
                <a:cs typeface="TeXGyreTermes"/>
              </a:rPr>
              <a:t>Teorem</a:t>
            </a:r>
            <a:r>
              <a:rPr sz="1200" spc="-20" dirty="0">
                <a:latin typeface="TeXGyreTermes"/>
                <a:cs typeface="TeXGyreTermes"/>
              </a:rPr>
              <a:t>:</a:t>
            </a:r>
            <a:r>
              <a:rPr sz="1200" spc="110" dirty="0">
                <a:latin typeface="TeXGyreTermes"/>
                <a:cs typeface="TeXGyreTermes"/>
              </a:rPr>
              <a:t> </a:t>
            </a:r>
            <a:r>
              <a:rPr lang="sv-SE" sz="1200" spc="-10" dirty="0">
                <a:latin typeface="TeXGyreTermes"/>
                <a:cs typeface="TeXGyreTermes"/>
              </a:rPr>
              <a:t>Produktregeln, Kedjeregel, Kvotregel</a:t>
            </a:r>
          </a:p>
          <a:p>
            <a:pPr marL="582930" lvl="1" indent="-113664">
              <a:spcBef>
                <a:spcPts val="5"/>
              </a:spcBef>
              <a:buClr>
                <a:srgbClr val="2A4665"/>
              </a:buClr>
              <a:buSzPct val="83333"/>
              <a:buChar char="•"/>
              <a:tabLst>
                <a:tab pos="126364" algn="l"/>
              </a:tabLst>
            </a:pPr>
            <a:endParaRPr sz="1200" dirty="0">
              <a:latin typeface="TeXGyreTermes"/>
              <a:cs typeface="TeXGyreTermes"/>
            </a:endParaRPr>
          </a:p>
          <a:p>
            <a:pPr>
              <a:lnSpc>
                <a:spcPct val="100000"/>
              </a:lnSpc>
              <a:buClr>
                <a:srgbClr val="2A4665"/>
              </a:buClr>
              <a:buFont typeface="TeXGyreTermes"/>
              <a:buChar char="•"/>
            </a:pPr>
            <a:endParaRPr sz="1250" dirty="0">
              <a:latin typeface="TeXGyreTermes"/>
              <a:cs typeface="TeXGyreTermes"/>
            </a:endParaRPr>
          </a:p>
          <a:p>
            <a:pPr marL="125730" indent="-113664">
              <a:lnSpc>
                <a:spcPct val="100000"/>
              </a:lnSpc>
              <a:buClr>
                <a:srgbClr val="2A4665"/>
              </a:buClr>
              <a:buSzPct val="83333"/>
              <a:buChar char="•"/>
              <a:tabLst>
                <a:tab pos="126364" algn="l"/>
              </a:tabLst>
            </a:pPr>
            <a:r>
              <a:rPr sz="1200" spc="-10" dirty="0">
                <a:latin typeface="TeXGyreTermes"/>
                <a:cs typeface="TeXGyreTermes"/>
              </a:rPr>
              <a:t>Bevis: </a:t>
            </a:r>
            <a:r>
              <a:rPr lang="sv-SE" sz="1200" spc="-10" dirty="0">
                <a:latin typeface="TeXGyreTermes"/>
                <a:cs typeface="TeXGyreTermes"/>
              </a:rPr>
              <a:t>Bevisa att teorem att stämmer</a:t>
            </a:r>
            <a:endParaRPr sz="1200" dirty="0">
              <a:latin typeface="TeXGyreTermes"/>
              <a:cs typeface="TeXGyreTermes"/>
            </a:endParaRPr>
          </a:p>
        </p:txBody>
      </p:sp>
      <p:graphicFrame>
        <p:nvGraphicFramePr>
          <p:cNvPr id="3" name="object 3"/>
          <p:cNvGraphicFramePr>
            <a:graphicFrameLocks noGrp="1"/>
          </p:cNvGraphicFramePr>
          <p:nvPr>
            <p:extLst>
              <p:ext uri="{D42A27DB-BD31-4B8C-83A1-F6EECF244321}">
                <p14:modId xmlns:p14="http://schemas.microsoft.com/office/powerpoint/2010/main" val="687803375"/>
              </p:ext>
            </p:extLst>
          </p:nvPr>
        </p:nvGraphicFramePr>
        <p:xfrm>
          <a:off x="2852383" y="895381"/>
          <a:ext cx="1438910" cy="2160025"/>
        </p:xfrm>
        <a:graphic>
          <a:graphicData uri="http://schemas.openxmlformats.org/drawingml/2006/table">
            <a:tbl>
              <a:tblPr firstRow="1" bandRow="1">
                <a:tableStyleId>{2D5ABB26-0587-4C30-8999-92F81FD0307C}</a:tableStyleId>
              </a:tblPr>
              <a:tblGrid>
                <a:gridCol w="179705">
                  <a:extLst>
                    <a:ext uri="{9D8B030D-6E8A-4147-A177-3AD203B41FA5}">
                      <a16:colId xmlns:a16="http://schemas.microsoft.com/office/drawing/2014/main" val="20000"/>
                    </a:ext>
                  </a:extLst>
                </a:gridCol>
                <a:gridCol w="1079500">
                  <a:extLst>
                    <a:ext uri="{9D8B030D-6E8A-4147-A177-3AD203B41FA5}">
                      <a16:colId xmlns:a16="http://schemas.microsoft.com/office/drawing/2014/main" val="20001"/>
                    </a:ext>
                  </a:extLst>
                </a:gridCol>
                <a:gridCol w="179705">
                  <a:extLst>
                    <a:ext uri="{9D8B030D-6E8A-4147-A177-3AD203B41FA5}">
                      <a16:colId xmlns:a16="http://schemas.microsoft.com/office/drawing/2014/main" val="20002"/>
                    </a:ext>
                  </a:extLst>
                </a:gridCol>
              </a:tblGrid>
              <a:tr h="360006">
                <a:tc rowSpan="6">
                  <a:txBody>
                    <a:bodyPr/>
                    <a:lstStyle/>
                    <a:p>
                      <a:pPr>
                        <a:lnSpc>
                          <a:spcPct val="100000"/>
                        </a:lnSpc>
                      </a:pPr>
                      <a:endParaRPr sz="1100">
                        <a:latin typeface="Times New Roman"/>
                        <a:cs typeface="Times New Roman"/>
                      </a:endParaRPr>
                    </a:p>
                  </a:txBody>
                  <a:tcPr marL="0" marR="0" marT="0" marB="0">
                    <a:lnR w="12700">
                      <a:solidFill>
                        <a:srgbClr val="000000"/>
                      </a:solidFill>
                      <a:prstDash val="solid"/>
                    </a:lnR>
                    <a:lnB w="12700">
                      <a:solidFill>
                        <a:srgbClr val="000000"/>
                      </a:solidFill>
                      <a:prstDash val="solid"/>
                    </a:lnB>
                  </a:tcPr>
                </a:tc>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6">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B w="12700">
                      <a:solidFill>
                        <a:srgbClr val="000000"/>
                      </a:solidFill>
                      <a:prstDash val="solid"/>
                    </a:lnB>
                  </a:tcPr>
                </a:tc>
                <a:extLst>
                  <a:ext uri="{0D108BD9-81ED-4DB2-BD59-A6C34878D82A}">
                    <a16:rowId xmlns:a16="http://schemas.microsoft.com/office/drawing/2014/main" val="10000"/>
                  </a:ext>
                </a:extLst>
              </a:tr>
              <a:tr h="360006">
                <a:tc vMerge="1">
                  <a:txBody>
                    <a:bodyPr/>
                    <a:lstStyle/>
                    <a:p>
                      <a:endParaRPr/>
                    </a:p>
                  </a:txBody>
                  <a:tcPr marL="0" marR="0" marT="0" marB="0">
                    <a:lnR w="12700">
                      <a:solidFill>
                        <a:srgbClr val="000000"/>
                      </a:solidFill>
                      <a:prstDash val="solid"/>
                    </a:lnR>
                    <a:lnB w="12700">
                      <a:solidFill>
                        <a:srgbClr val="000000"/>
                      </a:solidFill>
                      <a:prstDash val="solid"/>
                    </a:lnB>
                  </a:tcPr>
                </a:tc>
                <a:tc>
                  <a:txBody>
                    <a:bodyPr/>
                    <a:lstStyle/>
                    <a:p>
                      <a:pPr algn="ctr">
                        <a:lnSpc>
                          <a:spcPct val="100000"/>
                        </a:lnSpc>
                        <a:spcBef>
                          <a:spcPts val="685"/>
                        </a:spcBef>
                      </a:pPr>
                      <a:r>
                        <a:rPr lang="sv-SE" sz="1100" b="1" spc="-25" dirty="0">
                          <a:latin typeface="TeXGyreTermes"/>
                          <a:cs typeface="TeXGyreTermes"/>
                        </a:rPr>
                        <a:t>Bevis</a:t>
                      </a:r>
                      <a:endParaRPr sz="1100" dirty="0">
                        <a:latin typeface="TeXGyreTermes"/>
                        <a:cs typeface="TeXGyreTermes"/>
                      </a:endParaRPr>
                    </a:p>
                  </a:txBody>
                  <a:tcPr marL="0" marR="0" marT="8699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B w="12700">
                      <a:solidFill>
                        <a:srgbClr val="000000"/>
                      </a:solidFill>
                      <a:prstDash val="solid"/>
                    </a:lnB>
                  </a:tcPr>
                </a:tc>
                <a:extLst>
                  <a:ext uri="{0D108BD9-81ED-4DB2-BD59-A6C34878D82A}">
                    <a16:rowId xmlns:a16="http://schemas.microsoft.com/office/drawing/2014/main" val="10001"/>
                  </a:ext>
                </a:extLst>
              </a:tr>
              <a:tr h="360001">
                <a:tc vMerge="1">
                  <a:txBody>
                    <a:bodyPr/>
                    <a:lstStyle/>
                    <a:p>
                      <a:endParaRPr/>
                    </a:p>
                  </a:txBody>
                  <a:tcPr marL="0" marR="0" marT="0" marB="0">
                    <a:lnR w="12700">
                      <a:solidFill>
                        <a:srgbClr val="000000"/>
                      </a:solidFill>
                      <a:prstDash val="solid"/>
                    </a:lnR>
                    <a:lnB w="12700">
                      <a:solidFill>
                        <a:srgbClr val="000000"/>
                      </a:solidFill>
                      <a:prstDash val="solid"/>
                    </a:lnB>
                  </a:tcPr>
                </a:tc>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B w="12700">
                      <a:solidFill>
                        <a:srgbClr val="000000"/>
                      </a:solidFill>
                      <a:prstDash val="solid"/>
                    </a:lnB>
                  </a:tcPr>
                </a:tc>
                <a:extLst>
                  <a:ext uri="{0D108BD9-81ED-4DB2-BD59-A6C34878D82A}">
                    <a16:rowId xmlns:a16="http://schemas.microsoft.com/office/drawing/2014/main" val="10002"/>
                  </a:ext>
                </a:extLst>
              </a:tr>
              <a:tr h="360004">
                <a:tc vMerge="1">
                  <a:txBody>
                    <a:bodyPr/>
                    <a:lstStyle/>
                    <a:p>
                      <a:endParaRPr/>
                    </a:p>
                  </a:txBody>
                  <a:tcPr marL="0" marR="0" marT="0" marB="0">
                    <a:lnR w="12700">
                      <a:solidFill>
                        <a:srgbClr val="000000"/>
                      </a:solidFill>
                      <a:prstDash val="solid"/>
                    </a:lnR>
                    <a:lnB w="12700">
                      <a:solidFill>
                        <a:srgbClr val="000000"/>
                      </a:solidFill>
                      <a:prstDash val="solid"/>
                    </a:lnB>
                  </a:tcPr>
                </a:tc>
                <a:tc>
                  <a:txBody>
                    <a:bodyPr/>
                    <a:lstStyle/>
                    <a:p>
                      <a:pPr algn="ctr">
                        <a:lnSpc>
                          <a:spcPct val="100000"/>
                        </a:lnSpc>
                        <a:spcBef>
                          <a:spcPts val="685"/>
                        </a:spcBef>
                      </a:pPr>
                      <a:r>
                        <a:rPr sz="1100" b="1" spc="-25" dirty="0">
                          <a:latin typeface="TeXGyreTermes"/>
                          <a:cs typeface="TeXGyreTermes"/>
                        </a:rPr>
                        <a:t>Teorem</a:t>
                      </a:r>
                      <a:endParaRPr sz="1100">
                        <a:latin typeface="TeXGyreTermes"/>
                        <a:cs typeface="TeXGyreTermes"/>
                      </a:endParaRPr>
                    </a:p>
                  </a:txBody>
                  <a:tcPr marL="0" marR="0" marT="8699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B w="12700">
                      <a:solidFill>
                        <a:srgbClr val="000000"/>
                      </a:solidFill>
                      <a:prstDash val="solid"/>
                    </a:lnB>
                  </a:tcPr>
                </a:tc>
                <a:extLst>
                  <a:ext uri="{0D108BD9-81ED-4DB2-BD59-A6C34878D82A}">
                    <a16:rowId xmlns:a16="http://schemas.microsoft.com/office/drawing/2014/main" val="10003"/>
                  </a:ext>
                </a:extLst>
              </a:tr>
              <a:tr h="180002">
                <a:tc vMerge="1">
                  <a:txBody>
                    <a:bodyPr/>
                    <a:lstStyle/>
                    <a:p>
                      <a:endParaRPr/>
                    </a:p>
                  </a:txBody>
                  <a:tcPr marL="0" marR="0" marT="0" marB="0">
                    <a:lnR w="12700">
                      <a:solidFill>
                        <a:srgbClr val="000000"/>
                      </a:solidFill>
                      <a:prstDash val="solid"/>
                    </a:lnR>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B w="12700">
                      <a:solidFill>
                        <a:srgbClr val="000000"/>
                      </a:solidFill>
                      <a:prstDash val="solid"/>
                    </a:lnB>
                  </a:tcPr>
                </a:tc>
                <a:extLst>
                  <a:ext uri="{0D108BD9-81ED-4DB2-BD59-A6C34878D82A}">
                    <a16:rowId xmlns:a16="http://schemas.microsoft.com/office/drawing/2014/main" val="10004"/>
                  </a:ext>
                </a:extLst>
              </a:tr>
              <a:tr h="180002">
                <a:tc vMerge="1">
                  <a:txBody>
                    <a:bodyPr/>
                    <a:lstStyle/>
                    <a:p>
                      <a:endParaRPr/>
                    </a:p>
                  </a:txBody>
                  <a:tcPr marL="0" marR="0" marT="0" marB="0">
                    <a:lnR w="12700">
                      <a:solidFill>
                        <a:srgbClr val="000000"/>
                      </a:solidFill>
                      <a:prstDash val="solid"/>
                    </a:lnR>
                    <a:lnB w="12700">
                      <a:solidFill>
                        <a:srgbClr val="000000"/>
                      </a:solidFill>
                      <a:prstDash val="solid"/>
                    </a:lnB>
                  </a:tcPr>
                </a:tc>
                <a:tc>
                  <a:txBody>
                    <a:bodyPr/>
                    <a:lstStyle/>
                    <a:p>
                      <a:pPr algn="ctr">
                        <a:lnSpc>
                          <a:spcPts val="1295"/>
                        </a:lnSpc>
                      </a:pPr>
                      <a:r>
                        <a:rPr lang="sv-SE" sz="1100" b="1" spc="-25" dirty="0">
                          <a:latin typeface="TeXGyreTermes"/>
                          <a:cs typeface="TeXGyreTermes"/>
                        </a:rPr>
                        <a:t>Definition</a:t>
                      </a:r>
                      <a:endParaRPr sz="1100" dirty="0">
                        <a:latin typeface="TeXGyreTermes"/>
                        <a:cs typeface="TeXGyreTermes"/>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B w="12700">
                      <a:solidFill>
                        <a:srgbClr val="000000"/>
                      </a:solidFill>
                      <a:prstDash val="solid"/>
                    </a:lnB>
                  </a:tcPr>
                </a:tc>
                <a:extLst>
                  <a:ext uri="{0D108BD9-81ED-4DB2-BD59-A6C34878D82A}">
                    <a16:rowId xmlns:a16="http://schemas.microsoft.com/office/drawing/2014/main" val="10005"/>
                  </a:ext>
                </a:extLst>
              </a:tr>
              <a:tr h="360004">
                <a:tc gridSpan="3">
                  <a:txBody>
                    <a:bodyPr/>
                    <a:lstStyle/>
                    <a:p>
                      <a:pPr algn="ctr">
                        <a:lnSpc>
                          <a:spcPct val="100000"/>
                        </a:lnSpc>
                        <a:spcBef>
                          <a:spcPts val="685"/>
                        </a:spcBef>
                      </a:pPr>
                      <a:r>
                        <a:rPr sz="1100" b="1" spc="-10" dirty="0">
                          <a:latin typeface="TeXGyreTermes"/>
                          <a:cs typeface="TeXGyreTermes"/>
                        </a:rPr>
                        <a:t>Axiom</a:t>
                      </a:r>
                      <a:endParaRPr sz="1100" dirty="0">
                        <a:latin typeface="TeXGyreTermes"/>
                        <a:cs typeface="TeXGyreTermes"/>
                      </a:endParaRPr>
                    </a:p>
                  </a:txBody>
                  <a:tcPr marL="0" marR="0" marT="8699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6"/>
                  </a:ext>
                </a:extLst>
              </a:tr>
            </a:tbl>
          </a:graphicData>
        </a:graphic>
      </p:graphicFrame>
      <p:sp>
        <p:nvSpPr>
          <p:cNvPr id="4" name="object 4"/>
          <p:cNvSpPr/>
          <p:nvPr/>
        </p:nvSpPr>
        <p:spPr>
          <a:xfrm>
            <a:off x="3037446" y="540435"/>
            <a:ext cx="1080135" cy="360045"/>
          </a:xfrm>
          <a:custGeom>
            <a:avLst/>
            <a:gdLst/>
            <a:ahLst/>
            <a:cxnLst/>
            <a:rect l="l" t="t" r="r" b="b"/>
            <a:pathLst>
              <a:path w="1080135" h="360044">
                <a:moveTo>
                  <a:pt x="0" y="360006"/>
                </a:moveTo>
                <a:lnTo>
                  <a:pt x="540006" y="0"/>
                </a:lnTo>
                <a:lnTo>
                  <a:pt x="1080013" y="360006"/>
                </a:lnTo>
              </a:path>
            </a:pathLst>
          </a:custGeom>
          <a:ln w="10122">
            <a:solidFill>
              <a:srgbClr val="000000"/>
            </a:solidFill>
          </a:ln>
        </p:spPr>
        <p:txBody>
          <a:bodyPr wrap="square" lIns="0" tIns="0" rIns="0" bIns="0" rtlCol="0"/>
          <a:lstStyle/>
          <a:p>
            <a:endParaRPr/>
          </a:p>
        </p:txBody>
      </p:sp>
      <p:sp>
        <p:nvSpPr>
          <p:cNvPr id="5" name="object 5"/>
          <p:cNvSpPr/>
          <p:nvPr/>
        </p:nvSpPr>
        <p:spPr>
          <a:xfrm>
            <a:off x="0" y="3297378"/>
            <a:ext cx="4608195" cy="18415"/>
          </a:xfrm>
          <a:custGeom>
            <a:avLst/>
            <a:gdLst/>
            <a:ahLst/>
            <a:cxnLst/>
            <a:rect l="l" t="t" r="r" b="b"/>
            <a:pathLst>
              <a:path w="4608195" h="18414">
                <a:moveTo>
                  <a:pt x="0" y="18000"/>
                </a:moveTo>
                <a:lnTo>
                  <a:pt x="0" y="0"/>
                </a:lnTo>
                <a:lnTo>
                  <a:pt x="4608055" y="0"/>
                </a:lnTo>
                <a:lnTo>
                  <a:pt x="4608055" y="18000"/>
                </a:lnTo>
                <a:lnTo>
                  <a:pt x="0" y="18000"/>
                </a:lnTo>
                <a:close/>
              </a:path>
            </a:pathLst>
          </a:custGeom>
          <a:solidFill>
            <a:srgbClr val="2A4665"/>
          </a:solidFill>
        </p:spPr>
        <p:txBody>
          <a:bodyPr wrap="square" lIns="0" tIns="0" rIns="0" bIns="0" rtlCol="0"/>
          <a:lstStyle/>
          <a:p>
            <a:endParaRPr/>
          </a:p>
        </p:txBody>
      </p:sp>
      <p:sp>
        <p:nvSpPr>
          <p:cNvPr id="6" name="object 6"/>
          <p:cNvSpPr txBox="1">
            <a:spLocks noGrp="1"/>
          </p:cNvSpPr>
          <p:nvPr>
            <p:ph type="title"/>
          </p:nvPr>
        </p:nvSpPr>
        <p:spPr>
          <a:xfrm>
            <a:off x="59296" y="40269"/>
            <a:ext cx="1071880" cy="244475"/>
          </a:xfrm>
          <a:prstGeom prst="rect">
            <a:avLst/>
          </a:prstGeom>
        </p:spPr>
        <p:txBody>
          <a:bodyPr vert="horz" wrap="square" lIns="0" tIns="17145" rIns="0" bIns="0" rtlCol="0">
            <a:spAutoFit/>
          </a:bodyPr>
          <a:lstStyle/>
          <a:p>
            <a:pPr marL="12700">
              <a:lnSpc>
                <a:spcPct val="100000"/>
              </a:lnSpc>
              <a:spcBef>
                <a:spcPts val="135"/>
              </a:spcBef>
            </a:pPr>
            <a:r>
              <a:rPr sz="1400" b="0" spc="30" dirty="0">
                <a:latin typeface="Cantarell"/>
                <a:cs typeface="Cantarell"/>
              </a:rPr>
              <a:t>Universitetet</a:t>
            </a:r>
            <a:endParaRPr sz="1400" dirty="0">
              <a:latin typeface="Cantarell"/>
              <a:cs typeface="Cantarell"/>
            </a:endParaRPr>
          </a:p>
        </p:txBody>
      </p:sp>
      <p:sp>
        <p:nvSpPr>
          <p:cNvPr id="7" name="object 7"/>
          <p:cNvSpPr txBox="1">
            <a:spLocks noGrp="1"/>
          </p:cNvSpPr>
          <p:nvPr>
            <p:ph type="sldNum" sz="quarter" idx="7"/>
          </p:nvPr>
        </p:nvSpPr>
        <p:spPr>
          <a:xfrm>
            <a:off x="64998" y="3276302"/>
            <a:ext cx="2219325" cy="157094"/>
          </a:xfrm>
          <a:prstGeom prst="rect">
            <a:avLst/>
          </a:prstGeom>
        </p:spPr>
        <p:txBody>
          <a:bodyPr vert="horz" wrap="square" lIns="0" tIns="18415" rIns="0" bIns="0" rtlCol="0">
            <a:spAutoFit/>
          </a:bodyPr>
          <a:lstStyle/>
          <a:p>
            <a:pPr marL="38100">
              <a:lnSpc>
                <a:spcPct val="100000"/>
              </a:lnSpc>
              <a:spcBef>
                <a:spcPts val="145"/>
              </a:spcBef>
            </a:pPr>
            <a:r>
              <a:rPr lang="sv-SE" spc="20" dirty="0"/>
              <a:t>5</a:t>
            </a:r>
            <a:r>
              <a:rPr spc="20" dirty="0"/>
              <a:t>/</a:t>
            </a:r>
            <a:r>
              <a:rPr lang="sv-SE" spc="20" dirty="0"/>
              <a:t>8 </a:t>
            </a:r>
            <a:r>
              <a:rPr spc="20" dirty="0" err="1"/>
              <a:t>Inledande</a:t>
            </a:r>
            <a:r>
              <a:rPr spc="20" dirty="0"/>
              <a:t> </a:t>
            </a:r>
            <a:r>
              <a:rPr spc="5" dirty="0"/>
              <a:t>ingenjörskurs </a:t>
            </a:r>
            <a:r>
              <a:rPr spc="-20" dirty="0"/>
              <a:t>i </a:t>
            </a:r>
            <a:r>
              <a:rPr spc="5" dirty="0"/>
              <a:t>teknisk</a:t>
            </a:r>
            <a:r>
              <a:rPr spc="-70" dirty="0"/>
              <a:t> </a:t>
            </a:r>
            <a:r>
              <a:rPr spc="10" dirty="0"/>
              <a:t>fysik</a:t>
            </a:r>
          </a:p>
        </p:txBody>
      </p:sp>
      <p:sp>
        <p:nvSpPr>
          <p:cNvPr id="8" name="object 8"/>
          <p:cNvSpPr txBox="1">
            <a:spLocks noGrp="1"/>
          </p:cNvSpPr>
          <p:nvPr>
            <p:ph type="ftr" sz="quarter" idx="5"/>
          </p:nvPr>
        </p:nvSpPr>
        <p:spPr>
          <a:prstGeom prst="rect">
            <a:avLst/>
          </a:prstGeom>
        </p:spPr>
        <p:txBody>
          <a:bodyPr vert="horz" wrap="square" lIns="0" tIns="18415" rIns="0" bIns="0" rtlCol="0">
            <a:spAutoFit/>
          </a:bodyPr>
          <a:lstStyle/>
          <a:p>
            <a:pPr marL="12700">
              <a:lnSpc>
                <a:spcPct val="100000"/>
              </a:lnSpc>
              <a:spcBef>
                <a:spcPts val="145"/>
              </a:spcBef>
            </a:pPr>
            <a:r>
              <a:rPr dirty="0"/>
              <a:t>Matematik </a:t>
            </a:r>
            <a:r>
              <a:rPr spc="5" dirty="0"/>
              <a:t>på</a:t>
            </a:r>
            <a:r>
              <a:rPr spc="-55" dirty="0"/>
              <a:t> </a:t>
            </a:r>
            <a:r>
              <a:rPr spc="5" dirty="0"/>
              <a:t>universitetet</a:t>
            </a:r>
          </a:p>
        </p:txBody>
      </p:sp>
      <p:pic>
        <p:nvPicPr>
          <p:cNvPr id="10" name="Bildobjekt 9" descr="En bild som visar text&#10;&#10;Automatiskt genererad beskrivning">
            <a:extLst>
              <a:ext uri="{FF2B5EF4-FFF2-40B4-BE49-F238E27FC236}">
                <a16:creationId xmlns:a16="http://schemas.microsoft.com/office/drawing/2014/main" id="{D96CCB90-C917-489E-95B7-ABE6E4ADD8C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38250" y="1094722"/>
            <a:ext cx="1219200" cy="685801"/>
          </a:xfrm>
          <a:prstGeom prst="rect">
            <a:avLst/>
          </a:prstGeom>
        </p:spPr>
      </p:pic>
    </p:spTree>
  </p:cSld>
  <p:clrMapOvr>
    <a:masterClrMapping/>
  </p:clrMapOvr>
  <p:transition>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0" y="3297378"/>
            <a:ext cx="4608195" cy="18415"/>
          </a:xfrm>
          <a:custGeom>
            <a:avLst/>
            <a:gdLst/>
            <a:ahLst/>
            <a:cxnLst/>
            <a:rect l="l" t="t" r="r" b="b"/>
            <a:pathLst>
              <a:path w="4608195" h="18414">
                <a:moveTo>
                  <a:pt x="0" y="18000"/>
                </a:moveTo>
                <a:lnTo>
                  <a:pt x="0" y="0"/>
                </a:lnTo>
                <a:lnTo>
                  <a:pt x="4608055" y="0"/>
                </a:lnTo>
                <a:lnTo>
                  <a:pt x="4608055" y="18000"/>
                </a:lnTo>
                <a:lnTo>
                  <a:pt x="0" y="18000"/>
                </a:lnTo>
                <a:close/>
              </a:path>
            </a:pathLst>
          </a:custGeom>
          <a:solidFill>
            <a:srgbClr val="2A4665"/>
          </a:solidFill>
        </p:spPr>
        <p:txBody>
          <a:bodyPr wrap="square" lIns="0" tIns="0" rIns="0" bIns="0" rtlCol="0"/>
          <a:lstStyle/>
          <a:p>
            <a:endParaRPr/>
          </a:p>
        </p:txBody>
      </p:sp>
      <p:sp>
        <p:nvSpPr>
          <p:cNvPr id="4" name="object 4"/>
          <p:cNvSpPr txBox="1">
            <a:spLocks noGrp="1"/>
          </p:cNvSpPr>
          <p:nvPr>
            <p:ph type="title"/>
          </p:nvPr>
        </p:nvSpPr>
        <p:spPr>
          <a:xfrm>
            <a:off x="59296" y="40281"/>
            <a:ext cx="3693554" cy="232756"/>
          </a:xfrm>
          <a:prstGeom prst="rect">
            <a:avLst/>
          </a:prstGeom>
        </p:spPr>
        <p:txBody>
          <a:bodyPr vert="horz" wrap="square" lIns="0" tIns="17145" rIns="0" bIns="0" rtlCol="0">
            <a:spAutoFit/>
          </a:bodyPr>
          <a:lstStyle/>
          <a:p>
            <a:pPr marL="12700">
              <a:lnSpc>
                <a:spcPct val="100000"/>
              </a:lnSpc>
              <a:spcBef>
                <a:spcPts val="135"/>
              </a:spcBef>
            </a:pPr>
            <a:r>
              <a:rPr lang="sv-SE" sz="1400" b="0" spc="45" dirty="0">
                <a:latin typeface="Cantarell"/>
                <a:cs typeface="Cantarell"/>
              </a:rPr>
              <a:t>Skillnader mellan gymnasiet och universitet </a:t>
            </a:r>
            <a:endParaRPr sz="1400" dirty="0">
              <a:latin typeface="Cantarell"/>
              <a:cs typeface="Cantarell"/>
            </a:endParaRPr>
          </a:p>
        </p:txBody>
      </p:sp>
      <p:sp>
        <p:nvSpPr>
          <p:cNvPr id="5" name="object 5"/>
          <p:cNvSpPr txBox="1">
            <a:spLocks noGrp="1"/>
          </p:cNvSpPr>
          <p:nvPr>
            <p:ph type="sldNum" sz="quarter" idx="7"/>
          </p:nvPr>
        </p:nvSpPr>
        <p:spPr>
          <a:xfrm>
            <a:off x="64998" y="3276302"/>
            <a:ext cx="2219325" cy="157094"/>
          </a:xfrm>
          <a:prstGeom prst="rect">
            <a:avLst/>
          </a:prstGeom>
        </p:spPr>
        <p:txBody>
          <a:bodyPr vert="horz" wrap="square" lIns="0" tIns="18415" rIns="0" bIns="0" rtlCol="0">
            <a:spAutoFit/>
          </a:bodyPr>
          <a:lstStyle/>
          <a:p>
            <a:pPr marL="38100">
              <a:lnSpc>
                <a:spcPct val="100000"/>
              </a:lnSpc>
              <a:spcBef>
                <a:spcPts val="145"/>
              </a:spcBef>
            </a:pPr>
            <a:r>
              <a:rPr lang="sv-SE" spc="20" dirty="0"/>
              <a:t>6</a:t>
            </a:r>
            <a:r>
              <a:rPr spc="20" dirty="0"/>
              <a:t>/</a:t>
            </a:r>
            <a:r>
              <a:rPr lang="sv-SE" spc="20" dirty="0"/>
              <a:t>8 </a:t>
            </a:r>
            <a:r>
              <a:rPr spc="20" dirty="0" err="1"/>
              <a:t>Inledande</a:t>
            </a:r>
            <a:r>
              <a:rPr spc="20" dirty="0"/>
              <a:t> </a:t>
            </a:r>
            <a:r>
              <a:rPr spc="5" dirty="0"/>
              <a:t>ingenjörskurs </a:t>
            </a:r>
            <a:r>
              <a:rPr spc="-20" dirty="0"/>
              <a:t>i </a:t>
            </a:r>
            <a:r>
              <a:rPr spc="5" dirty="0"/>
              <a:t>teknisk</a:t>
            </a:r>
            <a:r>
              <a:rPr spc="-70" dirty="0"/>
              <a:t> </a:t>
            </a:r>
            <a:r>
              <a:rPr spc="10" dirty="0"/>
              <a:t>fysik</a:t>
            </a:r>
          </a:p>
        </p:txBody>
      </p:sp>
      <p:sp>
        <p:nvSpPr>
          <p:cNvPr id="6" name="object 6"/>
          <p:cNvSpPr txBox="1">
            <a:spLocks noGrp="1"/>
          </p:cNvSpPr>
          <p:nvPr>
            <p:ph type="ftr" sz="quarter" idx="5"/>
          </p:nvPr>
        </p:nvSpPr>
        <p:spPr>
          <a:prstGeom prst="rect">
            <a:avLst/>
          </a:prstGeom>
        </p:spPr>
        <p:txBody>
          <a:bodyPr vert="horz" wrap="square" lIns="0" tIns="18415" rIns="0" bIns="0" rtlCol="0">
            <a:spAutoFit/>
          </a:bodyPr>
          <a:lstStyle/>
          <a:p>
            <a:pPr marL="12700">
              <a:lnSpc>
                <a:spcPct val="100000"/>
              </a:lnSpc>
              <a:spcBef>
                <a:spcPts val="145"/>
              </a:spcBef>
            </a:pPr>
            <a:r>
              <a:rPr dirty="0"/>
              <a:t>Matematik </a:t>
            </a:r>
            <a:r>
              <a:rPr spc="5" dirty="0"/>
              <a:t>på</a:t>
            </a:r>
            <a:r>
              <a:rPr spc="-55" dirty="0"/>
              <a:t> </a:t>
            </a:r>
            <a:r>
              <a:rPr spc="5" dirty="0"/>
              <a:t>universitetet</a:t>
            </a:r>
          </a:p>
        </p:txBody>
      </p:sp>
      <p:sp>
        <p:nvSpPr>
          <p:cNvPr id="9" name="Platshållare för text 2">
            <a:extLst>
              <a:ext uri="{FF2B5EF4-FFF2-40B4-BE49-F238E27FC236}">
                <a16:creationId xmlns:a16="http://schemas.microsoft.com/office/drawing/2014/main" id="{C927B018-0A44-7413-A240-29B9652C9E8B}"/>
              </a:ext>
            </a:extLst>
          </p:cNvPr>
          <p:cNvSpPr txBox="1">
            <a:spLocks/>
          </p:cNvSpPr>
          <p:nvPr/>
        </p:nvSpPr>
        <p:spPr>
          <a:xfrm>
            <a:off x="483577" y="767560"/>
            <a:ext cx="3642944" cy="1323439"/>
          </a:xfrm>
          <a:prstGeom prst="rect">
            <a:avLst/>
          </a:prstGeom>
        </p:spPr>
        <p:txBody>
          <a:bodyPr wrap="square" lIns="0" tIns="0" rIns="0" bIns="0">
            <a:spAutoFit/>
          </a:bodyPr>
          <a:lstStyle>
            <a:lvl1pPr marL="0">
              <a:defRPr sz="1400" b="0" i="0">
                <a:solidFill>
                  <a:schemeClr val="tx1"/>
                </a:solidFill>
                <a:latin typeface="TeXGyreTermes"/>
                <a:ea typeface="+mn-ea"/>
                <a:cs typeface="TeXGyreTerme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85750" indent="-285750">
              <a:buFont typeface="Arial" panose="020B0604020202020204" pitchFamily="34" charset="0"/>
              <a:buChar char="•"/>
            </a:pPr>
            <a:r>
              <a:rPr lang="sv-SE" kern="0" dirty="0"/>
              <a:t>Matematiken blir formell</a:t>
            </a:r>
          </a:p>
          <a:p>
            <a:pPr marL="742950" lvl="1" indent="-285750">
              <a:buFont typeface="Arial" panose="020B0604020202020204" pitchFamily="34" charset="0"/>
              <a:buChar char="•"/>
            </a:pPr>
            <a:r>
              <a:rPr lang="sv-SE" sz="1200" kern="0" dirty="0">
                <a:solidFill>
                  <a:sysClr val="windowText" lastClr="000000"/>
                </a:solidFill>
                <a:latin typeface="TeXGyreTermes"/>
              </a:rPr>
              <a:t>Antaganden, definition, sats, bevis…</a:t>
            </a:r>
          </a:p>
          <a:p>
            <a:pPr marL="742950" lvl="1" indent="-285750">
              <a:buFont typeface="Arial" panose="020B0604020202020204" pitchFamily="34" charset="0"/>
              <a:buChar char="•"/>
            </a:pPr>
            <a:r>
              <a:rPr lang="sv-SE" sz="1200" kern="0" dirty="0">
                <a:solidFill>
                  <a:sysClr val="windowText" lastClr="000000"/>
                </a:solidFill>
                <a:latin typeface="TeXGyreTermes"/>
              </a:rPr>
              <a:t>Bokstäver inte siffror</a:t>
            </a:r>
          </a:p>
          <a:p>
            <a:pPr marL="1200150" lvl="2" indent="-285750">
              <a:buFont typeface="Arial" panose="020B0604020202020204" pitchFamily="34" charset="0"/>
              <a:buChar char="•"/>
            </a:pPr>
            <a:r>
              <a:rPr lang="sv-SE" sz="1200" i="1" kern="0" dirty="0">
                <a:solidFill>
                  <a:sysClr val="windowText" lastClr="000000"/>
                </a:solidFill>
                <a:latin typeface="TeXGyreTermes"/>
              </a:rPr>
              <a:t>Namngivning av variabler.</a:t>
            </a:r>
          </a:p>
          <a:p>
            <a:pPr marL="1200150" lvl="2" indent="-285750">
              <a:buFont typeface="Arial" panose="020B0604020202020204" pitchFamily="34" charset="0"/>
              <a:buChar char="•"/>
            </a:pPr>
            <a:r>
              <a:rPr lang="sv-SE" sz="1200" i="1" kern="0" dirty="0">
                <a:solidFill>
                  <a:sysClr val="windowText" lastClr="000000"/>
                </a:solidFill>
                <a:latin typeface="TeXGyreTermes"/>
              </a:rPr>
              <a:t>Generell problemlösning.</a:t>
            </a:r>
          </a:p>
          <a:p>
            <a:pPr marL="1200150" lvl="2" indent="-285750">
              <a:buFont typeface="Arial" panose="020B0604020202020204" pitchFamily="34" charset="0"/>
              <a:buChar char="•"/>
            </a:pPr>
            <a:r>
              <a:rPr lang="sv-SE" sz="1200" i="1" kern="0" dirty="0">
                <a:solidFill>
                  <a:sysClr val="windowText" lastClr="000000"/>
                </a:solidFill>
                <a:latin typeface="TeXGyreTermes"/>
              </a:rPr>
              <a:t>Insättning av siffror.</a:t>
            </a:r>
          </a:p>
          <a:p>
            <a:pPr lvl="2"/>
            <a:endParaRPr lang="sv-SE" sz="1200" i="1" kern="0" dirty="0">
              <a:solidFill>
                <a:sysClr val="windowText" lastClr="000000"/>
              </a:solidFill>
              <a:latin typeface="TeXGyreTermes"/>
            </a:endParaRPr>
          </a:p>
        </p:txBody>
      </p:sp>
      <p:sp>
        <p:nvSpPr>
          <p:cNvPr id="10" name="textruta 9">
            <a:extLst>
              <a:ext uri="{FF2B5EF4-FFF2-40B4-BE49-F238E27FC236}">
                <a16:creationId xmlns:a16="http://schemas.microsoft.com/office/drawing/2014/main" id="{18BDCBE4-8310-B433-8C0D-F78528B6AF18}"/>
              </a:ext>
            </a:extLst>
          </p:cNvPr>
          <p:cNvSpPr txBox="1"/>
          <p:nvPr/>
        </p:nvSpPr>
        <p:spPr>
          <a:xfrm>
            <a:off x="483577" y="2124508"/>
            <a:ext cx="3423962" cy="646331"/>
          </a:xfrm>
          <a:prstGeom prst="rect">
            <a:avLst/>
          </a:prstGeom>
          <a:noFill/>
        </p:spPr>
        <p:txBody>
          <a:bodyPr wrap="square" rtlCol="0">
            <a:spAutoFit/>
          </a:bodyPr>
          <a:lstStyle/>
          <a:p>
            <a:pPr marL="285750" indent="-285750">
              <a:buFont typeface="Arial" panose="020B0604020202020204" pitchFamily="34" charset="0"/>
              <a:buChar char="•"/>
            </a:pPr>
            <a:r>
              <a:rPr lang="sv-SE" sz="1400" dirty="0">
                <a:latin typeface="TeXGyreTermes"/>
              </a:rPr>
              <a:t>Inför kommande kurser</a:t>
            </a:r>
          </a:p>
          <a:p>
            <a:pPr marL="742950" lvl="1" indent="-285750">
              <a:buFont typeface="Arial" panose="020B0604020202020204" pitchFamily="34" charset="0"/>
              <a:buChar char="•"/>
            </a:pPr>
            <a:r>
              <a:rPr lang="sv-SE" sz="1100" dirty="0">
                <a:latin typeface="TeXGyreTermes"/>
              </a:rPr>
              <a:t>Djupförståelse viktig, matematiken återkommer.</a:t>
            </a:r>
          </a:p>
        </p:txBody>
      </p:sp>
    </p:spTree>
    <p:extLst>
      <p:ext uri="{BB962C8B-B14F-4D97-AF65-F5344CB8AC3E}">
        <p14:creationId xmlns:p14="http://schemas.microsoft.com/office/powerpoint/2010/main" val="3236493778"/>
      </p:ext>
    </p:extLst>
  </p:cSld>
  <p:clrMapOvr>
    <a:masterClrMapping/>
  </p:clrMapOvr>
  <p:transition>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body" idx="1"/>
          </p:nvPr>
        </p:nvSpPr>
        <p:spPr>
          <a:xfrm>
            <a:off x="483577" y="767560"/>
            <a:ext cx="3642944" cy="1994264"/>
          </a:xfrm>
          <a:prstGeom prst="rect">
            <a:avLst/>
          </a:prstGeom>
        </p:spPr>
        <p:txBody>
          <a:bodyPr vert="horz" wrap="square" lIns="0" tIns="17145" rIns="0" bIns="0" rtlCol="0">
            <a:spAutoFit/>
          </a:bodyPr>
          <a:lstStyle/>
          <a:p>
            <a:pPr marL="152400" indent="-113664">
              <a:lnSpc>
                <a:spcPct val="100000"/>
              </a:lnSpc>
              <a:spcBef>
                <a:spcPts val="135"/>
              </a:spcBef>
              <a:buClr>
                <a:srgbClr val="2A4665"/>
              </a:buClr>
              <a:buSzPct val="71428"/>
              <a:buChar char="•"/>
              <a:tabLst>
                <a:tab pos="153670" algn="l"/>
              </a:tabLst>
            </a:pPr>
            <a:r>
              <a:rPr sz="1200" spc="10" dirty="0"/>
              <a:t>Ansvaret </a:t>
            </a:r>
            <a:r>
              <a:rPr sz="1200" spc="5" dirty="0"/>
              <a:t>ligger </a:t>
            </a:r>
            <a:r>
              <a:rPr sz="1200" spc="15" dirty="0"/>
              <a:t>på </a:t>
            </a:r>
            <a:r>
              <a:rPr sz="1200" spc="10" dirty="0"/>
              <a:t>dig </a:t>
            </a:r>
            <a:r>
              <a:rPr sz="1200" spc="15" dirty="0"/>
              <a:t>som</a:t>
            </a:r>
            <a:r>
              <a:rPr sz="1200" spc="-30" dirty="0"/>
              <a:t> </a:t>
            </a:r>
            <a:r>
              <a:rPr sz="1200" spc="10" dirty="0"/>
              <a:t>student.</a:t>
            </a:r>
            <a:endParaRPr sz="1200" dirty="0"/>
          </a:p>
          <a:p>
            <a:pPr marL="152400" indent="-113664">
              <a:lnSpc>
                <a:spcPct val="100000"/>
              </a:lnSpc>
              <a:spcBef>
                <a:spcPts val="1260"/>
              </a:spcBef>
              <a:buClr>
                <a:srgbClr val="2A4665"/>
              </a:buClr>
              <a:buSzPct val="71428"/>
              <a:buChar char="•"/>
              <a:tabLst>
                <a:tab pos="153670" algn="l"/>
              </a:tabLst>
            </a:pPr>
            <a:r>
              <a:rPr sz="1200" spc="-5" dirty="0"/>
              <a:t>Tempot </a:t>
            </a:r>
            <a:r>
              <a:rPr sz="1200" spc="5" dirty="0"/>
              <a:t>följer </a:t>
            </a:r>
            <a:r>
              <a:rPr sz="1200" spc="15" dirty="0"/>
              <a:t>kursen </a:t>
            </a:r>
            <a:r>
              <a:rPr sz="1200" spc="5" dirty="0"/>
              <a:t>och </a:t>
            </a:r>
            <a:r>
              <a:rPr sz="1200" spc="10" dirty="0"/>
              <a:t>inte</a:t>
            </a:r>
            <a:r>
              <a:rPr sz="1200" dirty="0"/>
              <a:t> </a:t>
            </a:r>
            <a:r>
              <a:rPr sz="1200" spc="10" dirty="0"/>
              <a:t>studenten.</a:t>
            </a:r>
            <a:endParaRPr sz="1200" dirty="0"/>
          </a:p>
          <a:p>
            <a:pPr marL="152400" marR="187325" indent="-113664">
              <a:lnSpc>
                <a:spcPct val="106700"/>
              </a:lnSpc>
              <a:spcBef>
                <a:spcPts val="1150"/>
              </a:spcBef>
              <a:buClr>
                <a:srgbClr val="2A4665"/>
              </a:buClr>
              <a:buSzPct val="71428"/>
              <a:buChar char="•"/>
              <a:tabLst>
                <a:tab pos="153670" algn="l"/>
              </a:tabLst>
            </a:pPr>
            <a:r>
              <a:rPr sz="1200" spc="15" dirty="0"/>
              <a:t>Hjälp </a:t>
            </a:r>
            <a:r>
              <a:rPr sz="1200" spc="10" dirty="0"/>
              <a:t>från handledare, klasskamrater,  </a:t>
            </a:r>
            <a:r>
              <a:rPr sz="1200" spc="15" dirty="0"/>
              <a:t>äldrekursare, </a:t>
            </a:r>
            <a:r>
              <a:rPr sz="1200" spc="10" dirty="0"/>
              <a:t>inte lika </a:t>
            </a:r>
            <a:r>
              <a:rPr sz="1200" spc="-10" dirty="0"/>
              <a:t>mycket </a:t>
            </a:r>
            <a:r>
              <a:rPr sz="1200" spc="10" dirty="0"/>
              <a:t>från</a:t>
            </a:r>
            <a:r>
              <a:rPr sz="1200" spc="-50" dirty="0"/>
              <a:t> </a:t>
            </a:r>
            <a:r>
              <a:rPr sz="1200" spc="10" dirty="0"/>
              <a:t>föreläsare.</a:t>
            </a:r>
            <a:endParaRPr sz="1200" dirty="0"/>
          </a:p>
          <a:p>
            <a:pPr marL="152400" indent="-113664">
              <a:lnSpc>
                <a:spcPct val="100000"/>
              </a:lnSpc>
              <a:spcBef>
                <a:spcPts val="1265"/>
              </a:spcBef>
              <a:buClr>
                <a:srgbClr val="2A4665"/>
              </a:buClr>
              <a:buSzPct val="71428"/>
              <a:buChar char="•"/>
              <a:tabLst>
                <a:tab pos="153670" algn="l"/>
              </a:tabLst>
            </a:pPr>
            <a:r>
              <a:rPr sz="1200" spc="10" dirty="0"/>
              <a:t>Lite schemalagd tid. </a:t>
            </a:r>
            <a:r>
              <a:rPr sz="1200" spc="10" dirty="0" err="1"/>
              <a:t>Planera</a:t>
            </a:r>
            <a:r>
              <a:rPr sz="1200" spc="-215" dirty="0"/>
              <a:t> </a:t>
            </a:r>
            <a:r>
              <a:rPr lang="sv-SE" sz="1200" spc="-215" dirty="0"/>
              <a:t> </a:t>
            </a:r>
            <a:r>
              <a:rPr sz="1200" spc="5" dirty="0" err="1"/>
              <a:t>själv</a:t>
            </a:r>
            <a:r>
              <a:rPr lang="sv-SE" sz="1200" spc="5" dirty="0"/>
              <a:t> (8h/dag)</a:t>
            </a:r>
            <a:r>
              <a:rPr sz="1200" spc="5" dirty="0"/>
              <a:t>!</a:t>
            </a:r>
            <a:endParaRPr sz="1200" dirty="0"/>
          </a:p>
          <a:p>
            <a:pPr marL="152400" marR="5080" indent="-113664">
              <a:lnSpc>
                <a:spcPct val="106700"/>
              </a:lnSpc>
              <a:spcBef>
                <a:spcPts val="1150"/>
              </a:spcBef>
              <a:buClr>
                <a:srgbClr val="2A4665"/>
              </a:buClr>
              <a:buSzPct val="71428"/>
              <a:buFont typeface="TeXGyreTermes"/>
              <a:buChar char="•"/>
              <a:tabLst>
                <a:tab pos="153670" algn="l"/>
              </a:tabLst>
            </a:pPr>
            <a:r>
              <a:rPr sz="1200" i="1" spc="10" dirty="0">
                <a:latin typeface="TeXGyreTermes"/>
                <a:cs typeface="TeXGyreTermes"/>
              </a:rPr>
              <a:t>All </a:t>
            </a:r>
            <a:r>
              <a:rPr sz="1200" spc="15" dirty="0"/>
              <a:t>matte </a:t>
            </a:r>
            <a:r>
              <a:rPr sz="1200" spc="10" dirty="0"/>
              <a:t>kommer tillbaka </a:t>
            </a:r>
            <a:r>
              <a:rPr sz="1200" spc="5" dirty="0"/>
              <a:t>i </a:t>
            </a:r>
            <a:r>
              <a:rPr sz="1200" spc="10" dirty="0"/>
              <a:t>senare </a:t>
            </a:r>
            <a:r>
              <a:rPr sz="1200" spc="5" dirty="0"/>
              <a:t>kurser, </a:t>
            </a:r>
            <a:r>
              <a:rPr sz="1200" spc="10" dirty="0" err="1"/>
              <a:t>lär</a:t>
            </a:r>
            <a:r>
              <a:rPr sz="1200" spc="10" dirty="0"/>
              <a:t> er så </a:t>
            </a:r>
            <a:r>
              <a:rPr sz="1200" spc="-10" dirty="0"/>
              <a:t>mycket </a:t>
            </a:r>
            <a:r>
              <a:rPr sz="1200" spc="10" dirty="0"/>
              <a:t>ni bara</a:t>
            </a:r>
            <a:r>
              <a:rPr sz="1200" dirty="0"/>
              <a:t> </a:t>
            </a:r>
            <a:r>
              <a:rPr sz="1200" spc="15" dirty="0" err="1"/>
              <a:t>kan</a:t>
            </a:r>
            <a:r>
              <a:rPr sz="1200" spc="15" dirty="0"/>
              <a:t>!</a:t>
            </a:r>
            <a:endParaRPr lang="sv-SE" sz="1200" spc="15" dirty="0"/>
          </a:p>
        </p:txBody>
      </p:sp>
      <p:sp>
        <p:nvSpPr>
          <p:cNvPr id="3" name="object 3"/>
          <p:cNvSpPr/>
          <p:nvPr/>
        </p:nvSpPr>
        <p:spPr>
          <a:xfrm>
            <a:off x="0" y="3297378"/>
            <a:ext cx="4608195" cy="18415"/>
          </a:xfrm>
          <a:custGeom>
            <a:avLst/>
            <a:gdLst/>
            <a:ahLst/>
            <a:cxnLst/>
            <a:rect l="l" t="t" r="r" b="b"/>
            <a:pathLst>
              <a:path w="4608195" h="18414">
                <a:moveTo>
                  <a:pt x="0" y="18000"/>
                </a:moveTo>
                <a:lnTo>
                  <a:pt x="0" y="0"/>
                </a:lnTo>
                <a:lnTo>
                  <a:pt x="4608055" y="0"/>
                </a:lnTo>
                <a:lnTo>
                  <a:pt x="4608055" y="18000"/>
                </a:lnTo>
                <a:lnTo>
                  <a:pt x="0" y="18000"/>
                </a:lnTo>
                <a:close/>
              </a:path>
            </a:pathLst>
          </a:custGeom>
          <a:solidFill>
            <a:srgbClr val="2A4665"/>
          </a:solidFill>
        </p:spPr>
        <p:txBody>
          <a:bodyPr wrap="square" lIns="0" tIns="0" rIns="0" bIns="0" rtlCol="0"/>
          <a:lstStyle/>
          <a:p>
            <a:endParaRPr/>
          </a:p>
        </p:txBody>
      </p:sp>
      <p:sp>
        <p:nvSpPr>
          <p:cNvPr id="4" name="object 4"/>
          <p:cNvSpPr txBox="1">
            <a:spLocks noGrp="1"/>
          </p:cNvSpPr>
          <p:nvPr>
            <p:ph type="title"/>
          </p:nvPr>
        </p:nvSpPr>
        <p:spPr>
          <a:xfrm>
            <a:off x="59296" y="40281"/>
            <a:ext cx="579120" cy="244475"/>
          </a:xfrm>
          <a:prstGeom prst="rect">
            <a:avLst/>
          </a:prstGeom>
        </p:spPr>
        <p:txBody>
          <a:bodyPr vert="horz" wrap="square" lIns="0" tIns="17145" rIns="0" bIns="0" rtlCol="0">
            <a:spAutoFit/>
          </a:bodyPr>
          <a:lstStyle/>
          <a:p>
            <a:pPr marL="12700">
              <a:lnSpc>
                <a:spcPct val="100000"/>
              </a:lnSpc>
              <a:spcBef>
                <a:spcPts val="135"/>
              </a:spcBef>
            </a:pPr>
            <a:r>
              <a:rPr sz="1400" b="0" spc="45" dirty="0">
                <a:latin typeface="Cantarell"/>
                <a:cs typeface="Cantarell"/>
              </a:rPr>
              <a:t>Ansvar</a:t>
            </a:r>
            <a:endParaRPr sz="1400">
              <a:latin typeface="Cantarell"/>
              <a:cs typeface="Cantarell"/>
            </a:endParaRPr>
          </a:p>
        </p:txBody>
      </p:sp>
      <p:sp>
        <p:nvSpPr>
          <p:cNvPr id="5" name="object 5"/>
          <p:cNvSpPr txBox="1">
            <a:spLocks noGrp="1"/>
          </p:cNvSpPr>
          <p:nvPr>
            <p:ph type="sldNum" sz="quarter" idx="7"/>
          </p:nvPr>
        </p:nvSpPr>
        <p:spPr>
          <a:xfrm>
            <a:off x="64998" y="3276302"/>
            <a:ext cx="2219325" cy="157094"/>
          </a:xfrm>
          <a:prstGeom prst="rect">
            <a:avLst/>
          </a:prstGeom>
        </p:spPr>
        <p:txBody>
          <a:bodyPr vert="horz" wrap="square" lIns="0" tIns="18415" rIns="0" bIns="0" rtlCol="0">
            <a:spAutoFit/>
          </a:bodyPr>
          <a:lstStyle/>
          <a:p>
            <a:pPr marL="38100">
              <a:lnSpc>
                <a:spcPct val="100000"/>
              </a:lnSpc>
              <a:spcBef>
                <a:spcPts val="145"/>
              </a:spcBef>
            </a:pPr>
            <a:r>
              <a:rPr lang="sv-SE" spc="20" dirty="0"/>
              <a:t>7</a:t>
            </a:r>
            <a:r>
              <a:rPr spc="20" dirty="0"/>
              <a:t>/</a:t>
            </a:r>
            <a:r>
              <a:rPr lang="sv-SE" spc="20" dirty="0"/>
              <a:t>8 </a:t>
            </a:r>
            <a:r>
              <a:rPr spc="20" dirty="0" err="1"/>
              <a:t>Inledande</a:t>
            </a:r>
            <a:r>
              <a:rPr spc="20" dirty="0"/>
              <a:t> </a:t>
            </a:r>
            <a:r>
              <a:rPr spc="5" dirty="0"/>
              <a:t>ingenjörskurs </a:t>
            </a:r>
            <a:r>
              <a:rPr spc="-20" dirty="0"/>
              <a:t>i </a:t>
            </a:r>
            <a:r>
              <a:rPr spc="5" dirty="0"/>
              <a:t>teknisk</a:t>
            </a:r>
            <a:r>
              <a:rPr spc="-70" dirty="0"/>
              <a:t> </a:t>
            </a:r>
            <a:r>
              <a:rPr spc="10" dirty="0"/>
              <a:t>fysik</a:t>
            </a:r>
          </a:p>
        </p:txBody>
      </p:sp>
      <p:sp>
        <p:nvSpPr>
          <p:cNvPr id="6" name="object 6"/>
          <p:cNvSpPr txBox="1">
            <a:spLocks noGrp="1"/>
          </p:cNvSpPr>
          <p:nvPr>
            <p:ph type="ftr" sz="quarter" idx="5"/>
          </p:nvPr>
        </p:nvSpPr>
        <p:spPr>
          <a:prstGeom prst="rect">
            <a:avLst/>
          </a:prstGeom>
        </p:spPr>
        <p:txBody>
          <a:bodyPr vert="horz" wrap="square" lIns="0" tIns="18415" rIns="0" bIns="0" rtlCol="0">
            <a:spAutoFit/>
          </a:bodyPr>
          <a:lstStyle/>
          <a:p>
            <a:pPr marL="12700">
              <a:lnSpc>
                <a:spcPct val="100000"/>
              </a:lnSpc>
              <a:spcBef>
                <a:spcPts val="145"/>
              </a:spcBef>
            </a:pPr>
            <a:r>
              <a:rPr dirty="0"/>
              <a:t>Matematik </a:t>
            </a:r>
            <a:r>
              <a:rPr spc="5" dirty="0"/>
              <a:t>på</a:t>
            </a:r>
            <a:r>
              <a:rPr spc="-55" dirty="0"/>
              <a:t> </a:t>
            </a:r>
            <a:r>
              <a:rPr spc="5" dirty="0"/>
              <a:t>universitetet</a:t>
            </a:r>
          </a:p>
        </p:txBody>
      </p:sp>
    </p:spTree>
  </p:cSld>
  <p:clrMapOvr>
    <a:masterClrMapping/>
  </p:clrMapOvr>
  <p:transition>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10832" y="949754"/>
            <a:ext cx="3242018" cy="2212785"/>
          </a:xfrm>
          <a:prstGeom prst="rect">
            <a:avLst/>
          </a:prstGeom>
        </p:spPr>
        <p:txBody>
          <a:bodyPr vert="horz" wrap="square" lIns="0" tIns="17145" rIns="0" bIns="0" rtlCol="0">
            <a:spAutoFit/>
          </a:bodyPr>
          <a:lstStyle/>
          <a:p>
            <a:pPr marL="125730" indent="-113664">
              <a:spcBef>
                <a:spcPts val="135"/>
              </a:spcBef>
              <a:buClr>
                <a:srgbClr val="2A4665"/>
              </a:buClr>
              <a:buSzPct val="71428"/>
              <a:buFontTx/>
              <a:buChar char="•"/>
              <a:tabLst>
                <a:tab pos="126364" algn="l"/>
              </a:tabLst>
            </a:pPr>
            <a:r>
              <a:rPr lang="sv-SE" sz="1400" spc="15" dirty="0">
                <a:latin typeface="TeXGyreTermes"/>
                <a:cs typeface="TeXGyreTermes"/>
              </a:rPr>
              <a:t>Gå på alla föreläsningar &amp; räkneövningar</a:t>
            </a:r>
            <a:endParaRPr lang="sv-SE" sz="1400" spc="5" dirty="0">
              <a:latin typeface="TeXGyreTermes"/>
              <a:cs typeface="TeXGyreTermes"/>
            </a:endParaRPr>
          </a:p>
          <a:p>
            <a:pPr marL="125730" indent="-113664">
              <a:lnSpc>
                <a:spcPct val="100000"/>
              </a:lnSpc>
              <a:spcBef>
                <a:spcPts val="135"/>
              </a:spcBef>
              <a:buClr>
                <a:srgbClr val="2A4665"/>
              </a:buClr>
              <a:buSzPct val="71428"/>
              <a:buChar char="•"/>
              <a:tabLst>
                <a:tab pos="126364" algn="l"/>
              </a:tabLst>
            </a:pPr>
            <a:r>
              <a:rPr sz="1400" spc="5" dirty="0" err="1">
                <a:latin typeface="TeXGyreTermes"/>
                <a:cs typeface="TeXGyreTermes"/>
              </a:rPr>
              <a:t>Stressa</a:t>
            </a:r>
            <a:r>
              <a:rPr sz="1400" dirty="0">
                <a:latin typeface="TeXGyreTermes"/>
                <a:cs typeface="TeXGyreTermes"/>
              </a:rPr>
              <a:t> </a:t>
            </a:r>
            <a:r>
              <a:rPr sz="1400" spc="15" dirty="0" err="1">
                <a:latin typeface="TeXGyreTermes"/>
                <a:cs typeface="TeXGyreTermes"/>
              </a:rPr>
              <a:t>lagom</a:t>
            </a:r>
            <a:r>
              <a:rPr sz="1400" spc="15" dirty="0">
                <a:latin typeface="TeXGyreTermes"/>
                <a:cs typeface="TeXGyreTermes"/>
              </a:rPr>
              <a:t>.</a:t>
            </a:r>
            <a:endParaRPr lang="sv-SE" sz="1400" dirty="0">
              <a:latin typeface="TeXGyreTermes"/>
              <a:cs typeface="TeXGyreTermes"/>
            </a:endParaRPr>
          </a:p>
          <a:p>
            <a:pPr marL="125730" indent="-113664">
              <a:lnSpc>
                <a:spcPct val="100000"/>
              </a:lnSpc>
              <a:spcBef>
                <a:spcPts val="135"/>
              </a:spcBef>
              <a:buClr>
                <a:srgbClr val="2A4665"/>
              </a:buClr>
              <a:buSzPct val="71428"/>
              <a:buChar char="•"/>
              <a:tabLst>
                <a:tab pos="126364" algn="l"/>
              </a:tabLst>
            </a:pPr>
            <a:r>
              <a:rPr sz="1400" spc="-10" dirty="0" err="1">
                <a:latin typeface="TeXGyreTermes"/>
                <a:cs typeface="TeXGyreTermes"/>
              </a:rPr>
              <a:t>Våga</a:t>
            </a:r>
            <a:r>
              <a:rPr sz="1400" spc="-10" dirty="0">
                <a:latin typeface="TeXGyreTermes"/>
                <a:cs typeface="TeXGyreTermes"/>
              </a:rPr>
              <a:t> </a:t>
            </a:r>
            <a:r>
              <a:rPr sz="1400" spc="5" dirty="0">
                <a:latin typeface="TeXGyreTermes"/>
                <a:cs typeface="TeXGyreTermes"/>
              </a:rPr>
              <a:t>ställa </a:t>
            </a:r>
            <a:r>
              <a:rPr sz="1400" spc="10" dirty="0">
                <a:latin typeface="TeXGyreTermes"/>
                <a:cs typeface="TeXGyreTermes"/>
              </a:rPr>
              <a:t>frågor </a:t>
            </a:r>
            <a:r>
              <a:rPr sz="1400" spc="5" dirty="0">
                <a:latin typeface="TeXGyreTermes"/>
                <a:cs typeface="TeXGyreTermes"/>
              </a:rPr>
              <a:t>och </a:t>
            </a:r>
            <a:r>
              <a:rPr sz="1400" spc="15" dirty="0">
                <a:latin typeface="TeXGyreTermes"/>
                <a:cs typeface="TeXGyreTermes"/>
              </a:rPr>
              <a:t>be </a:t>
            </a:r>
            <a:r>
              <a:rPr sz="1400" spc="20" dirty="0">
                <a:latin typeface="TeXGyreTermes"/>
                <a:cs typeface="TeXGyreTermes"/>
              </a:rPr>
              <a:t>om</a:t>
            </a:r>
            <a:r>
              <a:rPr sz="1400" dirty="0">
                <a:latin typeface="TeXGyreTermes"/>
                <a:cs typeface="TeXGyreTermes"/>
              </a:rPr>
              <a:t> </a:t>
            </a:r>
            <a:r>
              <a:rPr sz="1400" spc="10" dirty="0" err="1">
                <a:latin typeface="TeXGyreTermes"/>
                <a:cs typeface="TeXGyreTermes"/>
              </a:rPr>
              <a:t>hjälp</a:t>
            </a:r>
            <a:r>
              <a:rPr sz="1400" spc="10" dirty="0">
                <a:latin typeface="TeXGyreTermes"/>
                <a:cs typeface="TeXGyreTermes"/>
              </a:rPr>
              <a:t>.</a:t>
            </a:r>
            <a:endParaRPr lang="sv-SE" sz="1400" dirty="0">
              <a:latin typeface="TeXGyreTermes"/>
              <a:cs typeface="TeXGyreTermes"/>
            </a:endParaRPr>
          </a:p>
          <a:p>
            <a:pPr marL="125730" indent="-113664">
              <a:lnSpc>
                <a:spcPct val="100000"/>
              </a:lnSpc>
              <a:spcBef>
                <a:spcPts val="135"/>
              </a:spcBef>
              <a:buClr>
                <a:srgbClr val="2A4665"/>
              </a:buClr>
              <a:buSzPct val="71428"/>
              <a:buChar char="•"/>
              <a:tabLst>
                <a:tab pos="126364" algn="l"/>
              </a:tabLst>
            </a:pPr>
            <a:r>
              <a:rPr lang="sv-SE" sz="1400" spc="-10" dirty="0">
                <a:latin typeface="TeXGyreTermes"/>
                <a:cs typeface="TeXGyreTermes"/>
              </a:rPr>
              <a:t>Gör övningsuppgifter.</a:t>
            </a:r>
            <a:endParaRPr lang="sv-SE" sz="1400" dirty="0">
              <a:latin typeface="TeXGyreTermes"/>
              <a:cs typeface="TeXGyreTermes"/>
            </a:endParaRPr>
          </a:p>
          <a:p>
            <a:pPr marL="125730" indent="-113664">
              <a:lnSpc>
                <a:spcPct val="100000"/>
              </a:lnSpc>
              <a:spcBef>
                <a:spcPts val="135"/>
              </a:spcBef>
              <a:buClr>
                <a:srgbClr val="2A4665"/>
              </a:buClr>
              <a:buSzPct val="71428"/>
              <a:buChar char="•"/>
              <a:tabLst>
                <a:tab pos="126364" algn="l"/>
              </a:tabLst>
            </a:pPr>
            <a:r>
              <a:rPr lang="sv-SE" sz="1400" spc="5" dirty="0">
                <a:latin typeface="TeXGyreTermes"/>
                <a:cs typeface="TeXGyreTermes"/>
              </a:rPr>
              <a:t>Djupförståelse</a:t>
            </a:r>
            <a:endParaRPr lang="sv-SE" sz="1400" spc="15" dirty="0">
              <a:latin typeface="TeXGyreTermes"/>
              <a:cs typeface="TeXGyreTermes"/>
            </a:endParaRPr>
          </a:p>
          <a:p>
            <a:pPr marL="125730" indent="-113664">
              <a:lnSpc>
                <a:spcPct val="100000"/>
              </a:lnSpc>
              <a:spcBef>
                <a:spcPts val="135"/>
              </a:spcBef>
              <a:buClr>
                <a:srgbClr val="2A4665"/>
              </a:buClr>
              <a:buSzPct val="71428"/>
              <a:buChar char="•"/>
              <a:tabLst>
                <a:tab pos="126364" algn="l"/>
              </a:tabLst>
            </a:pPr>
            <a:r>
              <a:rPr lang="sv-SE" sz="1400" spc="15" dirty="0">
                <a:latin typeface="TeXGyreTermes"/>
                <a:cs typeface="TeXGyreTermes"/>
              </a:rPr>
              <a:t>Lär er att använda </a:t>
            </a:r>
            <a:r>
              <a:rPr lang="sv-SE" sz="1400" spc="15" dirty="0" err="1">
                <a:latin typeface="TeXGyreTermes"/>
                <a:cs typeface="TeXGyreTermes"/>
              </a:rPr>
              <a:t>Matlab</a:t>
            </a:r>
            <a:r>
              <a:rPr lang="sv-SE" sz="1400" spc="15" dirty="0">
                <a:latin typeface="TeXGyreTermes"/>
                <a:cs typeface="TeXGyreTermes"/>
              </a:rPr>
              <a:t>.</a:t>
            </a:r>
          </a:p>
          <a:p>
            <a:pPr marL="125730" indent="-113664">
              <a:lnSpc>
                <a:spcPct val="100000"/>
              </a:lnSpc>
              <a:spcBef>
                <a:spcPts val="135"/>
              </a:spcBef>
              <a:buClr>
                <a:srgbClr val="2A4665"/>
              </a:buClr>
              <a:buSzPct val="71428"/>
              <a:buChar char="•"/>
              <a:tabLst>
                <a:tab pos="126364" algn="l"/>
              </a:tabLst>
            </a:pPr>
            <a:r>
              <a:rPr lang="sv-SE" sz="1400" spc="15" dirty="0">
                <a:solidFill>
                  <a:srgbClr val="00B050"/>
                </a:solidFill>
                <a:latin typeface="TeXGyreTermes"/>
                <a:cs typeface="TeXGyreTermes"/>
              </a:rPr>
              <a:t>Plugga i grupp.</a:t>
            </a:r>
          </a:p>
          <a:p>
            <a:pPr marL="12066">
              <a:lnSpc>
                <a:spcPct val="100000"/>
              </a:lnSpc>
              <a:spcBef>
                <a:spcPts val="135"/>
              </a:spcBef>
              <a:buClr>
                <a:srgbClr val="2A4665"/>
              </a:buClr>
              <a:buSzPct val="71428"/>
              <a:tabLst>
                <a:tab pos="126364" algn="l"/>
              </a:tabLst>
            </a:pPr>
            <a:endParaRPr lang="sv-SE" sz="1400" spc="15" dirty="0">
              <a:latin typeface="TeXGyreTermes"/>
              <a:cs typeface="TeXGyreTermes"/>
            </a:endParaRPr>
          </a:p>
          <a:p>
            <a:pPr marL="12066">
              <a:lnSpc>
                <a:spcPct val="100000"/>
              </a:lnSpc>
              <a:spcBef>
                <a:spcPts val="1265"/>
              </a:spcBef>
              <a:buClr>
                <a:srgbClr val="2A4665"/>
              </a:buClr>
              <a:buSzPct val="71428"/>
              <a:tabLst>
                <a:tab pos="126364" algn="l"/>
              </a:tabLst>
            </a:pPr>
            <a:endParaRPr sz="1400" dirty="0">
              <a:latin typeface="TeXGyreTermes"/>
              <a:cs typeface="TeXGyreTermes"/>
            </a:endParaRPr>
          </a:p>
        </p:txBody>
      </p:sp>
      <p:sp>
        <p:nvSpPr>
          <p:cNvPr id="3" name="object 3"/>
          <p:cNvSpPr/>
          <p:nvPr/>
        </p:nvSpPr>
        <p:spPr>
          <a:xfrm>
            <a:off x="0" y="3297378"/>
            <a:ext cx="4608195" cy="18415"/>
          </a:xfrm>
          <a:custGeom>
            <a:avLst/>
            <a:gdLst/>
            <a:ahLst/>
            <a:cxnLst/>
            <a:rect l="l" t="t" r="r" b="b"/>
            <a:pathLst>
              <a:path w="4608195" h="18414">
                <a:moveTo>
                  <a:pt x="0" y="18000"/>
                </a:moveTo>
                <a:lnTo>
                  <a:pt x="0" y="0"/>
                </a:lnTo>
                <a:lnTo>
                  <a:pt x="4608055" y="0"/>
                </a:lnTo>
                <a:lnTo>
                  <a:pt x="4608055" y="18000"/>
                </a:lnTo>
                <a:lnTo>
                  <a:pt x="0" y="18000"/>
                </a:lnTo>
                <a:close/>
              </a:path>
            </a:pathLst>
          </a:custGeom>
          <a:solidFill>
            <a:srgbClr val="2A4665"/>
          </a:solidFill>
        </p:spPr>
        <p:txBody>
          <a:bodyPr wrap="square" lIns="0" tIns="0" rIns="0" bIns="0" rtlCol="0"/>
          <a:lstStyle/>
          <a:p>
            <a:endParaRPr/>
          </a:p>
        </p:txBody>
      </p:sp>
      <p:sp>
        <p:nvSpPr>
          <p:cNvPr id="4" name="object 4"/>
          <p:cNvSpPr txBox="1">
            <a:spLocks noGrp="1"/>
          </p:cNvSpPr>
          <p:nvPr>
            <p:ph type="title"/>
          </p:nvPr>
        </p:nvSpPr>
        <p:spPr>
          <a:xfrm>
            <a:off x="59296" y="53934"/>
            <a:ext cx="1807210" cy="244475"/>
          </a:xfrm>
          <a:prstGeom prst="rect">
            <a:avLst/>
          </a:prstGeom>
        </p:spPr>
        <p:txBody>
          <a:bodyPr vert="horz" wrap="square" lIns="0" tIns="17145" rIns="0" bIns="0" rtlCol="0">
            <a:spAutoFit/>
          </a:bodyPr>
          <a:lstStyle/>
          <a:p>
            <a:pPr marL="12700">
              <a:lnSpc>
                <a:spcPct val="100000"/>
              </a:lnSpc>
              <a:spcBef>
                <a:spcPts val="135"/>
              </a:spcBef>
            </a:pPr>
            <a:r>
              <a:rPr sz="1400" b="0" spc="30" dirty="0">
                <a:latin typeface="Cantarell"/>
                <a:cs typeface="Cantarell"/>
              </a:rPr>
              <a:t>Tips från</a:t>
            </a:r>
            <a:r>
              <a:rPr sz="1400" b="0" spc="-35" dirty="0">
                <a:latin typeface="Cantarell"/>
                <a:cs typeface="Cantarell"/>
              </a:rPr>
              <a:t> </a:t>
            </a:r>
            <a:r>
              <a:rPr sz="1400" b="0" spc="40" dirty="0">
                <a:latin typeface="Cantarell"/>
                <a:cs typeface="Cantarell"/>
              </a:rPr>
              <a:t>äldrekursare</a:t>
            </a:r>
            <a:endParaRPr sz="1400">
              <a:latin typeface="Cantarell"/>
              <a:cs typeface="Cantarell"/>
            </a:endParaRPr>
          </a:p>
        </p:txBody>
      </p:sp>
      <p:sp>
        <p:nvSpPr>
          <p:cNvPr id="5" name="object 5"/>
          <p:cNvSpPr txBox="1">
            <a:spLocks noGrp="1"/>
          </p:cNvSpPr>
          <p:nvPr>
            <p:ph type="sldNum" sz="quarter" idx="7"/>
          </p:nvPr>
        </p:nvSpPr>
        <p:spPr>
          <a:xfrm>
            <a:off x="64998" y="3276302"/>
            <a:ext cx="2219325" cy="157094"/>
          </a:xfrm>
          <a:prstGeom prst="rect">
            <a:avLst/>
          </a:prstGeom>
        </p:spPr>
        <p:txBody>
          <a:bodyPr vert="horz" wrap="square" lIns="0" tIns="18415" rIns="0" bIns="0" rtlCol="0">
            <a:spAutoFit/>
          </a:bodyPr>
          <a:lstStyle/>
          <a:p>
            <a:pPr marL="38100">
              <a:lnSpc>
                <a:spcPct val="100000"/>
              </a:lnSpc>
              <a:spcBef>
                <a:spcPts val="145"/>
              </a:spcBef>
            </a:pPr>
            <a:r>
              <a:rPr lang="sv-SE" spc="20" dirty="0"/>
              <a:t>8</a:t>
            </a:r>
            <a:r>
              <a:rPr spc="20" dirty="0"/>
              <a:t>/</a:t>
            </a:r>
            <a:r>
              <a:rPr lang="sv-SE" spc="20" dirty="0"/>
              <a:t>8</a:t>
            </a:r>
            <a:r>
              <a:rPr spc="20" dirty="0" err="1"/>
              <a:t>Inledande</a:t>
            </a:r>
            <a:r>
              <a:rPr spc="20" dirty="0"/>
              <a:t> </a:t>
            </a:r>
            <a:r>
              <a:rPr spc="5" dirty="0"/>
              <a:t>ingenjörskurs </a:t>
            </a:r>
            <a:r>
              <a:rPr spc="-20" dirty="0"/>
              <a:t>i </a:t>
            </a:r>
            <a:r>
              <a:rPr spc="5" dirty="0"/>
              <a:t>teknisk</a:t>
            </a:r>
            <a:r>
              <a:rPr spc="-70" dirty="0"/>
              <a:t> </a:t>
            </a:r>
            <a:r>
              <a:rPr spc="10" dirty="0"/>
              <a:t>fysik</a:t>
            </a:r>
          </a:p>
        </p:txBody>
      </p:sp>
      <p:sp>
        <p:nvSpPr>
          <p:cNvPr id="6" name="object 6"/>
          <p:cNvSpPr txBox="1">
            <a:spLocks noGrp="1"/>
          </p:cNvSpPr>
          <p:nvPr>
            <p:ph type="ftr" sz="quarter" idx="5"/>
          </p:nvPr>
        </p:nvSpPr>
        <p:spPr>
          <a:prstGeom prst="rect">
            <a:avLst/>
          </a:prstGeom>
        </p:spPr>
        <p:txBody>
          <a:bodyPr vert="horz" wrap="square" lIns="0" tIns="18415" rIns="0" bIns="0" rtlCol="0">
            <a:spAutoFit/>
          </a:bodyPr>
          <a:lstStyle/>
          <a:p>
            <a:pPr marL="12700">
              <a:lnSpc>
                <a:spcPct val="100000"/>
              </a:lnSpc>
              <a:spcBef>
                <a:spcPts val="145"/>
              </a:spcBef>
            </a:pPr>
            <a:r>
              <a:rPr dirty="0"/>
              <a:t>Matematik </a:t>
            </a:r>
            <a:r>
              <a:rPr spc="5" dirty="0"/>
              <a:t>på</a:t>
            </a:r>
            <a:r>
              <a:rPr spc="-55" dirty="0"/>
              <a:t> </a:t>
            </a:r>
            <a:r>
              <a:rPr spc="5" dirty="0"/>
              <a:t>universitetet</a:t>
            </a:r>
          </a:p>
        </p:txBody>
      </p:sp>
    </p:spTree>
  </p:cSld>
  <p:clrMapOvr>
    <a:masterClrMapping/>
  </p:clrMapOvr>
  <p:transition>
    <p:cut/>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377</TotalTime>
  <Words>1212</Words>
  <Application>Microsoft Office PowerPoint</Application>
  <PresentationFormat>Anpassad</PresentationFormat>
  <Paragraphs>124</Paragraphs>
  <Slides>10</Slides>
  <Notes>8</Notes>
  <HiddenSlides>0</HiddenSlides>
  <MMClips>0</MMClips>
  <ScaleCrop>false</ScaleCrop>
  <HeadingPairs>
    <vt:vector size="6" baseType="variant">
      <vt:variant>
        <vt:lpstr>Använt teckensnitt</vt:lpstr>
      </vt:variant>
      <vt:variant>
        <vt:i4>10</vt:i4>
      </vt:variant>
      <vt:variant>
        <vt:lpstr>Tema</vt:lpstr>
      </vt:variant>
      <vt:variant>
        <vt:i4>1</vt:i4>
      </vt:variant>
      <vt:variant>
        <vt:lpstr>Bildrubriker</vt:lpstr>
      </vt:variant>
      <vt:variant>
        <vt:i4>10</vt:i4>
      </vt:variant>
    </vt:vector>
  </HeadingPairs>
  <TitlesOfParts>
    <vt:vector size="21" baseType="lpstr">
      <vt:lpstr>Aptos</vt:lpstr>
      <vt:lpstr>Arial</vt:lpstr>
      <vt:lpstr>Calibri</vt:lpstr>
      <vt:lpstr>Cambria Math</vt:lpstr>
      <vt:lpstr>Cantarell</vt:lpstr>
      <vt:lpstr>IPAexGothic</vt:lpstr>
      <vt:lpstr>TeXGyreTermes</vt:lpstr>
      <vt:lpstr>Times New Roman</vt:lpstr>
      <vt:lpstr>UKIJ Kufi Chiwer</vt:lpstr>
      <vt:lpstr>Wingdings</vt:lpstr>
      <vt:lpstr>Office Theme</vt:lpstr>
      <vt:lpstr>PowerPoint-presentation</vt:lpstr>
      <vt:lpstr>Vad är matematik?</vt:lpstr>
      <vt:lpstr>Just nu</vt:lpstr>
      <vt:lpstr>Fysikens matematik</vt:lpstr>
      <vt:lpstr>Kommande Matematik</vt:lpstr>
      <vt:lpstr>Universitetet</vt:lpstr>
      <vt:lpstr>Skillnader mellan gymnasiet och universitet </vt:lpstr>
      <vt:lpstr>Ansvar</vt:lpstr>
      <vt:lpstr>Tips från äldrekursare</vt:lpstr>
      <vt:lpstr>LYCKA TILL!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Matematik på Universitetet</dc:title>
  <dc:creator>Arvid Fälldin, arfa0013@student.umu.se  Andreas Nenner, anma0618@student.umu.se  Carolina Strömgren, cast0150@student.umu.se</dc:creator>
  <cp:lastModifiedBy>Alexander Enare</cp:lastModifiedBy>
  <cp:revision>76</cp:revision>
  <dcterms:created xsi:type="dcterms:W3CDTF">2021-09-06T14:10:22Z</dcterms:created>
  <dcterms:modified xsi:type="dcterms:W3CDTF">2024-09-10T13:15:08Z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2019-09-12T00:00:00Z</vt:filetime>
  </property>
  <property fmtid="{D5CDD505-2E9C-101B-9397-08002B2CF9AE}" pid="3" name="Creator">
    <vt:lpwstr>LaTeX with Beamer class</vt:lpwstr>
  </property>
  <property fmtid="{D5CDD505-2E9C-101B-9397-08002B2CF9AE}" pid="4" name="LastSaved">
    <vt:filetime>2021-09-06T00:00:00Z</vt:filetime>
  </property>
</Properties>
</file>